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88" r:id="rId3"/>
    <p:sldId id="258" r:id="rId4"/>
    <p:sldId id="259" r:id="rId5"/>
    <p:sldId id="260" r:id="rId6"/>
    <p:sldId id="261" r:id="rId7"/>
    <p:sldId id="271" r:id="rId8"/>
    <p:sldId id="257" r:id="rId9"/>
    <p:sldId id="269" r:id="rId10"/>
    <p:sldId id="263" r:id="rId11"/>
    <p:sldId id="267" r:id="rId12"/>
    <p:sldId id="268" r:id="rId13"/>
    <p:sldId id="296" r:id="rId14"/>
    <p:sldId id="266" r:id="rId15"/>
    <p:sldId id="262" r:id="rId16"/>
    <p:sldId id="290" r:id="rId17"/>
    <p:sldId id="289" r:id="rId18"/>
    <p:sldId id="291" r:id="rId19"/>
    <p:sldId id="292" r:id="rId20"/>
    <p:sldId id="293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5" r:id="rId32"/>
    <p:sldId id="294" r:id="rId33"/>
    <p:sldId id="286" r:id="rId34"/>
    <p:sldId id="282" r:id="rId35"/>
    <p:sldId id="295" r:id="rId36"/>
    <p:sldId id="297" r:id="rId37"/>
    <p:sldId id="298" r:id="rId38"/>
    <p:sldId id="299" r:id="rId39"/>
    <p:sldId id="283" r:id="rId40"/>
    <p:sldId id="287" r:id="rId4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hiper-parámetros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4CA1DF-51A9-46D1-B7CF-25085BEF7CFE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</dgm:pt>
    <dgm:pt modelId="{EC021045-0903-44CC-9C46-4321ACB737F0}">
      <dgm:prSet phldrT="[Texto]"/>
      <dgm:spPr/>
      <dgm:t>
        <a:bodyPr/>
        <a:lstStyle/>
        <a:p>
          <a:r>
            <a:rPr lang="es-MX" dirty="0" err="1"/>
            <a:t>Fit_intercept</a:t>
          </a:r>
          <a:endParaRPr lang="es-CO" dirty="0"/>
        </a:p>
      </dgm:t>
    </dgm:pt>
    <dgm:pt modelId="{D4BC9E56-D7C3-4F32-B6C6-460A34F73556}" type="parTrans" cxnId="{F75207BD-1068-4866-9EE9-E22B981B2431}">
      <dgm:prSet/>
      <dgm:spPr/>
      <dgm:t>
        <a:bodyPr/>
        <a:lstStyle/>
        <a:p>
          <a:endParaRPr lang="es-CO"/>
        </a:p>
      </dgm:t>
    </dgm:pt>
    <dgm:pt modelId="{7BAC7B53-C963-411C-B9A8-040033A8F97F}" type="sibTrans" cxnId="{F75207BD-1068-4866-9EE9-E22B981B2431}">
      <dgm:prSet/>
      <dgm:spPr/>
      <dgm:t>
        <a:bodyPr/>
        <a:lstStyle/>
        <a:p>
          <a:endParaRPr lang="es-CO"/>
        </a:p>
      </dgm:t>
    </dgm:pt>
    <dgm:pt modelId="{269E079F-7CB1-4DED-BB2C-98A4DA68DD1B}">
      <dgm:prSet phldrT="[Texto]"/>
      <dgm:spPr/>
      <dgm:t>
        <a:bodyPr/>
        <a:lstStyle/>
        <a:p>
          <a:r>
            <a:rPr lang="es-MX" dirty="0" err="1"/>
            <a:t>Copy_x</a:t>
          </a:r>
          <a:endParaRPr lang="es-CO" dirty="0"/>
        </a:p>
      </dgm:t>
    </dgm:pt>
    <dgm:pt modelId="{39FB9A20-DFE6-4D0D-A0F8-59A0551457EF}" type="parTrans" cxnId="{BCB813FF-5220-40F5-9CF1-81408467D574}">
      <dgm:prSet/>
      <dgm:spPr/>
      <dgm:t>
        <a:bodyPr/>
        <a:lstStyle/>
        <a:p>
          <a:endParaRPr lang="es-CO"/>
        </a:p>
      </dgm:t>
    </dgm:pt>
    <dgm:pt modelId="{23AFAF66-CBC3-4E5A-9AEC-183465A6BEC4}" type="sibTrans" cxnId="{BCB813FF-5220-40F5-9CF1-81408467D574}">
      <dgm:prSet/>
      <dgm:spPr/>
      <dgm:t>
        <a:bodyPr/>
        <a:lstStyle/>
        <a:p>
          <a:endParaRPr lang="es-CO"/>
        </a:p>
      </dgm:t>
    </dgm:pt>
    <dgm:pt modelId="{5102EAE2-C854-4E44-A721-561BF283E49B}">
      <dgm:prSet phldrT="[Texto]"/>
      <dgm:spPr/>
      <dgm:t>
        <a:bodyPr/>
        <a:lstStyle/>
        <a:p>
          <a:r>
            <a:rPr lang="es-MX" dirty="0" err="1"/>
            <a:t>N_jobs</a:t>
          </a:r>
          <a:endParaRPr lang="es-CO" dirty="0"/>
        </a:p>
      </dgm:t>
    </dgm:pt>
    <dgm:pt modelId="{8BD227A8-9FA3-4FA7-8FFB-7B2B2E8E3433}" type="parTrans" cxnId="{253B3492-9338-4094-A309-993ABEFEC902}">
      <dgm:prSet/>
      <dgm:spPr/>
      <dgm:t>
        <a:bodyPr/>
        <a:lstStyle/>
        <a:p>
          <a:endParaRPr lang="es-CO"/>
        </a:p>
      </dgm:t>
    </dgm:pt>
    <dgm:pt modelId="{8BE16224-ABD3-4F39-980E-26797DD03389}" type="sibTrans" cxnId="{253B3492-9338-4094-A309-993ABEFEC902}">
      <dgm:prSet/>
      <dgm:spPr/>
      <dgm:t>
        <a:bodyPr/>
        <a:lstStyle/>
        <a:p>
          <a:endParaRPr lang="es-CO"/>
        </a:p>
      </dgm:t>
    </dgm:pt>
    <dgm:pt modelId="{8E499F79-9BD4-4BD1-B8B0-AC417A70B486}" type="pres">
      <dgm:prSet presAssocID="{B74CA1DF-51A9-46D1-B7CF-25085BEF7CF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E0AA1DC-9813-4719-A7FE-C826C9687C9D}" type="pres">
      <dgm:prSet presAssocID="{EC021045-0903-44CC-9C46-4321ACB737F0}" presName="gear1" presStyleLbl="node1" presStyleIdx="0" presStyleCnt="3">
        <dgm:presLayoutVars>
          <dgm:chMax val="1"/>
          <dgm:bulletEnabled val="1"/>
        </dgm:presLayoutVars>
      </dgm:prSet>
      <dgm:spPr/>
    </dgm:pt>
    <dgm:pt modelId="{F5A95B82-EA8B-4620-92BD-3DD6E5C51ADB}" type="pres">
      <dgm:prSet presAssocID="{EC021045-0903-44CC-9C46-4321ACB737F0}" presName="gear1srcNode" presStyleLbl="node1" presStyleIdx="0" presStyleCnt="3"/>
      <dgm:spPr/>
    </dgm:pt>
    <dgm:pt modelId="{1A6F9AD9-D553-4A53-B3B0-B4B64862DDF3}" type="pres">
      <dgm:prSet presAssocID="{EC021045-0903-44CC-9C46-4321ACB737F0}" presName="gear1dstNode" presStyleLbl="node1" presStyleIdx="0" presStyleCnt="3"/>
      <dgm:spPr/>
    </dgm:pt>
    <dgm:pt modelId="{1DE4F704-4A15-4DE2-9AE6-98165C9E1A2A}" type="pres">
      <dgm:prSet presAssocID="{269E079F-7CB1-4DED-BB2C-98A4DA68DD1B}" presName="gear2" presStyleLbl="node1" presStyleIdx="1" presStyleCnt="3">
        <dgm:presLayoutVars>
          <dgm:chMax val="1"/>
          <dgm:bulletEnabled val="1"/>
        </dgm:presLayoutVars>
      </dgm:prSet>
      <dgm:spPr/>
    </dgm:pt>
    <dgm:pt modelId="{368E2A14-3A45-4C92-89BB-5E9DA37FD0B0}" type="pres">
      <dgm:prSet presAssocID="{269E079F-7CB1-4DED-BB2C-98A4DA68DD1B}" presName="gear2srcNode" presStyleLbl="node1" presStyleIdx="1" presStyleCnt="3"/>
      <dgm:spPr/>
    </dgm:pt>
    <dgm:pt modelId="{4285E2A2-8889-4A61-A670-E87DDE14975B}" type="pres">
      <dgm:prSet presAssocID="{269E079F-7CB1-4DED-BB2C-98A4DA68DD1B}" presName="gear2dstNode" presStyleLbl="node1" presStyleIdx="1" presStyleCnt="3"/>
      <dgm:spPr/>
    </dgm:pt>
    <dgm:pt modelId="{A7F65FE3-6371-4D2C-8001-70EA53428A42}" type="pres">
      <dgm:prSet presAssocID="{5102EAE2-C854-4E44-A721-561BF283E49B}" presName="gear3" presStyleLbl="node1" presStyleIdx="2" presStyleCnt="3"/>
      <dgm:spPr/>
    </dgm:pt>
    <dgm:pt modelId="{EEF935D4-5482-4DF0-8CA5-8CCB91A8C01A}" type="pres">
      <dgm:prSet presAssocID="{5102EAE2-C854-4E44-A721-561BF283E49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7A71B42-8A8A-4820-9C6A-6D9ADBF68B64}" type="pres">
      <dgm:prSet presAssocID="{5102EAE2-C854-4E44-A721-561BF283E49B}" presName="gear3srcNode" presStyleLbl="node1" presStyleIdx="2" presStyleCnt="3"/>
      <dgm:spPr/>
    </dgm:pt>
    <dgm:pt modelId="{10038BD2-ECF1-4F22-BF42-B9C25F1ADCC5}" type="pres">
      <dgm:prSet presAssocID="{5102EAE2-C854-4E44-A721-561BF283E49B}" presName="gear3dstNode" presStyleLbl="node1" presStyleIdx="2" presStyleCnt="3"/>
      <dgm:spPr/>
    </dgm:pt>
    <dgm:pt modelId="{08D27741-B0BF-4040-A319-AA926D4A2C12}" type="pres">
      <dgm:prSet presAssocID="{7BAC7B53-C963-411C-B9A8-040033A8F97F}" presName="connector1" presStyleLbl="sibTrans2D1" presStyleIdx="0" presStyleCnt="3"/>
      <dgm:spPr/>
    </dgm:pt>
    <dgm:pt modelId="{F9243833-5069-4806-9DD4-47A028065FD4}" type="pres">
      <dgm:prSet presAssocID="{23AFAF66-CBC3-4E5A-9AEC-183465A6BEC4}" presName="connector2" presStyleLbl="sibTrans2D1" presStyleIdx="1" presStyleCnt="3"/>
      <dgm:spPr/>
    </dgm:pt>
    <dgm:pt modelId="{B9C64AC3-C1F5-4980-9316-641F3FA635FC}" type="pres">
      <dgm:prSet presAssocID="{8BE16224-ABD3-4F39-980E-26797DD03389}" presName="connector3" presStyleLbl="sibTrans2D1" presStyleIdx="2" presStyleCnt="3"/>
      <dgm:spPr/>
    </dgm:pt>
  </dgm:ptLst>
  <dgm:cxnLst>
    <dgm:cxn modelId="{182DAE04-60FF-4DE5-B66B-2B6C9659C3F1}" type="presOf" srcId="{269E079F-7CB1-4DED-BB2C-98A4DA68DD1B}" destId="{4285E2A2-8889-4A61-A670-E87DDE14975B}" srcOrd="2" destOrd="0" presId="urn:microsoft.com/office/officeart/2005/8/layout/gear1"/>
    <dgm:cxn modelId="{CDBCA50F-403A-4C8C-BD1A-E4BB5F4E55EB}" type="presOf" srcId="{5102EAE2-C854-4E44-A721-561BF283E49B}" destId="{87A71B42-8A8A-4820-9C6A-6D9ADBF68B64}" srcOrd="2" destOrd="0" presId="urn:microsoft.com/office/officeart/2005/8/layout/gear1"/>
    <dgm:cxn modelId="{5A887C11-D70A-400A-B59B-5535DD7D7585}" type="presOf" srcId="{EC021045-0903-44CC-9C46-4321ACB737F0}" destId="{F5A95B82-EA8B-4620-92BD-3DD6E5C51ADB}" srcOrd="1" destOrd="0" presId="urn:microsoft.com/office/officeart/2005/8/layout/gear1"/>
    <dgm:cxn modelId="{5828901C-79E9-428D-9C31-9C62D8687AE0}" type="presOf" srcId="{7BAC7B53-C963-411C-B9A8-040033A8F97F}" destId="{08D27741-B0BF-4040-A319-AA926D4A2C12}" srcOrd="0" destOrd="0" presId="urn:microsoft.com/office/officeart/2005/8/layout/gear1"/>
    <dgm:cxn modelId="{B0CD6423-B8D4-43C0-967D-1A226F68C5F2}" type="presOf" srcId="{8BE16224-ABD3-4F39-980E-26797DD03389}" destId="{B9C64AC3-C1F5-4980-9316-641F3FA635FC}" srcOrd="0" destOrd="0" presId="urn:microsoft.com/office/officeart/2005/8/layout/gear1"/>
    <dgm:cxn modelId="{EF0CBA40-5037-4824-84FD-E74F90B6277C}" type="presOf" srcId="{5102EAE2-C854-4E44-A721-561BF283E49B}" destId="{A7F65FE3-6371-4D2C-8001-70EA53428A42}" srcOrd="0" destOrd="0" presId="urn:microsoft.com/office/officeart/2005/8/layout/gear1"/>
    <dgm:cxn modelId="{ADF66055-F7BA-4BE0-8870-08F0ED3EE5D0}" type="presOf" srcId="{5102EAE2-C854-4E44-A721-561BF283E49B}" destId="{EEF935D4-5482-4DF0-8CA5-8CCB91A8C01A}" srcOrd="1" destOrd="0" presId="urn:microsoft.com/office/officeart/2005/8/layout/gear1"/>
    <dgm:cxn modelId="{253B3492-9338-4094-A309-993ABEFEC902}" srcId="{B74CA1DF-51A9-46D1-B7CF-25085BEF7CFE}" destId="{5102EAE2-C854-4E44-A721-561BF283E49B}" srcOrd="2" destOrd="0" parTransId="{8BD227A8-9FA3-4FA7-8FFB-7B2B2E8E3433}" sibTransId="{8BE16224-ABD3-4F39-980E-26797DD03389}"/>
    <dgm:cxn modelId="{182E3CA3-A62B-45E8-A22C-B3B867A5A556}" type="presOf" srcId="{269E079F-7CB1-4DED-BB2C-98A4DA68DD1B}" destId="{1DE4F704-4A15-4DE2-9AE6-98165C9E1A2A}" srcOrd="0" destOrd="0" presId="urn:microsoft.com/office/officeart/2005/8/layout/gear1"/>
    <dgm:cxn modelId="{FC8079A3-7E7F-46DE-8380-D68D49092639}" type="presOf" srcId="{EC021045-0903-44CC-9C46-4321ACB737F0}" destId="{2E0AA1DC-9813-4719-A7FE-C826C9687C9D}" srcOrd="0" destOrd="0" presId="urn:microsoft.com/office/officeart/2005/8/layout/gear1"/>
    <dgm:cxn modelId="{B14297BC-DB68-4D2A-9644-12FD9060AFD5}" type="presOf" srcId="{269E079F-7CB1-4DED-BB2C-98A4DA68DD1B}" destId="{368E2A14-3A45-4C92-89BB-5E9DA37FD0B0}" srcOrd="1" destOrd="0" presId="urn:microsoft.com/office/officeart/2005/8/layout/gear1"/>
    <dgm:cxn modelId="{F75207BD-1068-4866-9EE9-E22B981B2431}" srcId="{B74CA1DF-51A9-46D1-B7CF-25085BEF7CFE}" destId="{EC021045-0903-44CC-9C46-4321ACB737F0}" srcOrd="0" destOrd="0" parTransId="{D4BC9E56-D7C3-4F32-B6C6-460A34F73556}" sibTransId="{7BAC7B53-C963-411C-B9A8-040033A8F97F}"/>
    <dgm:cxn modelId="{1A3110C2-328C-4AC9-8A06-241FE2284905}" type="presOf" srcId="{B74CA1DF-51A9-46D1-B7CF-25085BEF7CFE}" destId="{8E499F79-9BD4-4BD1-B8B0-AC417A70B486}" srcOrd="0" destOrd="0" presId="urn:microsoft.com/office/officeart/2005/8/layout/gear1"/>
    <dgm:cxn modelId="{A42B97C7-D2DF-4898-BDC9-45C40C2B6027}" type="presOf" srcId="{23AFAF66-CBC3-4E5A-9AEC-183465A6BEC4}" destId="{F9243833-5069-4806-9DD4-47A028065FD4}" srcOrd="0" destOrd="0" presId="urn:microsoft.com/office/officeart/2005/8/layout/gear1"/>
    <dgm:cxn modelId="{5C557FD5-7130-49D7-9E62-5EC12401BBA7}" type="presOf" srcId="{EC021045-0903-44CC-9C46-4321ACB737F0}" destId="{1A6F9AD9-D553-4A53-B3B0-B4B64862DDF3}" srcOrd="2" destOrd="0" presId="urn:microsoft.com/office/officeart/2005/8/layout/gear1"/>
    <dgm:cxn modelId="{54D6EAF7-CFA9-4CFA-BCAC-B67F36020E1F}" type="presOf" srcId="{5102EAE2-C854-4E44-A721-561BF283E49B}" destId="{10038BD2-ECF1-4F22-BF42-B9C25F1ADCC5}" srcOrd="3" destOrd="0" presId="urn:microsoft.com/office/officeart/2005/8/layout/gear1"/>
    <dgm:cxn modelId="{BCB813FF-5220-40F5-9CF1-81408467D574}" srcId="{B74CA1DF-51A9-46D1-B7CF-25085BEF7CFE}" destId="{269E079F-7CB1-4DED-BB2C-98A4DA68DD1B}" srcOrd="1" destOrd="0" parTransId="{39FB9A20-DFE6-4D0D-A0F8-59A0551457EF}" sibTransId="{23AFAF66-CBC3-4E5A-9AEC-183465A6BEC4}"/>
    <dgm:cxn modelId="{E7DE7016-A5E2-4B64-8BF0-F1E551A313E9}" type="presParOf" srcId="{8E499F79-9BD4-4BD1-B8B0-AC417A70B486}" destId="{2E0AA1DC-9813-4719-A7FE-C826C9687C9D}" srcOrd="0" destOrd="0" presId="urn:microsoft.com/office/officeart/2005/8/layout/gear1"/>
    <dgm:cxn modelId="{3496FC6B-19F9-4152-A3F9-FC1F8B5FFE7A}" type="presParOf" srcId="{8E499F79-9BD4-4BD1-B8B0-AC417A70B486}" destId="{F5A95B82-EA8B-4620-92BD-3DD6E5C51ADB}" srcOrd="1" destOrd="0" presId="urn:microsoft.com/office/officeart/2005/8/layout/gear1"/>
    <dgm:cxn modelId="{88A816C8-F5B2-4941-9705-7A79C9F2CEF6}" type="presParOf" srcId="{8E499F79-9BD4-4BD1-B8B0-AC417A70B486}" destId="{1A6F9AD9-D553-4A53-B3B0-B4B64862DDF3}" srcOrd="2" destOrd="0" presId="urn:microsoft.com/office/officeart/2005/8/layout/gear1"/>
    <dgm:cxn modelId="{0825DFB1-12C6-4F47-BE86-1D43843516C5}" type="presParOf" srcId="{8E499F79-9BD4-4BD1-B8B0-AC417A70B486}" destId="{1DE4F704-4A15-4DE2-9AE6-98165C9E1A2A}" srcOrd="3" destOrd="0" presId="urn:microsoft.com/office/officeart/2005/8/layout/gear1"/>
    <dgm:cxn modelId="{C521044D-925F-4624-A690-FF7A42E799D6}" type="presParOf" srcId="{8E499F79-9BD4-4BD1-B8B0-AC417A70B486}" destId="{368E2A14-3A45-4C92-89BB-5E9DA37FD0B0}" srcOrd="4" destOrd="0" presId="urn:microsoft.com/office/officeart/2005/8/layout/gear1"/>
    <dgm:cxn modelId="{DD3FA355-EA38-4ABB-AC84-F1200368BAB4}" type="presParOf" srcId="{8E499F79-9BD4-4BD1-B8B0-AC417A70B486}" destId="{4285E2A2-8889-4A61-A670-E87DDE14975B}" srcOrd="5" destOrd="0" presId="urn:microsoft.com/office/officeart/2005/8/layout/gear1"/>
    <dgm:cxn modelId="{8F9091AB-D4F4-4F5B-B5B8-DE9599675390}" type="presParOf" srcId="{8E499F79-9BD4-4BD1-B8B0-AC417A70B486}" destId="{A7F65FE3-6371-4D2C-8001-70EA53428A42}" srcOrd="6" destOrd="0" presId="urn:microsoft.com/office/officeart/2005/8/layout/gear1"/>
    <dgm:cxn modelId="{C48F5331-2AE7-46DE-9048-9A2F24D3F68E}" type="presParOf" srcId="{8E499F79-9BD4-4BD1-B8B0-AC417A70B486}" destId="{EEF935D4-5482-4DF0-8CA5-8CCB91A8C01A}" srcOrd="7" destOrd="0" presId="urn:microsoft.com/office/officeart/2005/8/layout/gear1"/>
    <dgm:cxn modelId="{D557CCD1-D8BF-4414-8B05-8A21E8A4F9A8}" type="presParOf" srcId="{8E499F79-9BD4-4BD1-B8B0-AC417A70B486}" destId="{87A71B42-8A8A-4820-9C6A-6D9ADBF68B64}" srcOrd="8" destOrd="0" presId="urn:microsoft.com/office/officeart/2005/8/layout/gear1"/>
    <dgm:cxn modelId="{7E0542D7-C9DB-4518-A13A-9571EE465D54}" type="presParOf" srcId="{8E499F79-9BD4-4BD1-B8B0-AC417A70B486}" destId="{10038BD2-ECF1-4F22-BF42-B9C25F1ADCC5}" srcOrd="9" destOrd="0" presId="urn:microsoft.com/office/officeart/2005/8/layout/gear1"/>
    <dgm:cxn modelId="{146008C8-298B-444A-ADCD-6D10CA8E0FD8}" type="presParOf" srcId="{8E499F79-9BD4-4BD1-B8B0-AC417A70B486}" destId="{08D27741-B0BF-4040-A319-AA926D4A2C12}" srcOrd="10" destOrd="0" presId="urn:microsoft.com/office/officeart/2005/8/layout/gear1"/>
    <dgm:cxn modelId="{ABE66101-FFB6-4E0C-B016-B5125AAAFC14}" type="presParOf" srcId="{8E499F79-9BD4-4BD1-B8B0-AC417A70B486}" destId="{F9243833-5069-4806-9DD4-47A028065FD4}" srcOrd="11" destOrd="0" presId="urn:microsoft.com/office/officeart/2005/8/layout/gear1"/>
    <dgm:cxn modelId="{2A90C18E-4C6D-4EB4-BC19-F6F4E8C5457D}" type="presParOf" srcId="{8E499F79-9BD4-4BD1-B8B0-AC417A70B486}" destId="{B9C64AC3-C1F5-4980-9316-641F3FA635F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4CA1DF-51A9-46D1-B7CF-25085BEF7CFE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</dgm:pt>
    <dgm:pt modelId="{EC021045-0903-44CC-9C46-4321ACB737F0}">
      <dgm:prSet phldrT="[Texto]"/>
      <dgm:spPr/>
      <dgm:t>
        <a:bodyPr/>
        <a:lstStyle/>
        <a:p>
          <a:r>
            <a:rPr lang="es-MX" dirty="0" err="1"/>
            <a:t>Fit_intercept</a:t>
          </a:r>
          <a:endParaRPr lang="es-CO" dirty="0"/>
        </a:p>
      </dgm:t>
    </dgm:pt>
    <dgm:pt modelId="{D4BC9E56-D7C3-4F32-B6C6-460A34F73556}" type="parTrans" cxnId="{F75207BD-1068-4866-9EE9-E22B981B2431}">
      <dgm:prSet/>
      <dgm:spPr/>
      <dgm:t>
        <a:bodyPr/>
        <a:lstStyle/>
        <a:p>
          <a:endParaRPr lang="es-CO"/>
        </a:p>
      </dgm:t>
    </dgm:pt>
    <dgm:pt modelId="{7BAC7B53-C963-411C-B9A8-040033A8F97F}" type="sibTrans" cxnId="{F75207BD-1068-4866-9EE9-E22B981B2431}">
      <dgm:prSet/>
      <dgm:spPr/>
      <dgm:t>
        <a:bodyPr/>
        <a:lstStyle/>
        <a:p>
          <a:endParaRPr lang="es-CO"/>
        </a:p>
      </dgm:t>
    </dgm:pt>
    <dgm:pt modelId="{269E079F-7CB1-4DED-BB2C-98A4DA68DD1B}">
      <dgm:prSet phldrT="[Texto]"/>
      <dgm:spPr/>
      <dgm:t>
        <a:bodyPr/>
        <a:lstStyle/>
        <a:p>
          <a:r>
            <a:rPr lang="es-MX" dirty="0" err="1"/>
            <a:t>Copy_x</a:t>
          </a:r>
          <a:endParaRPr lang="es-CO" dirty="0"/>
        </a:p>
      </dgm:t>
    </dgm:pt>
    <dgm:pt modelId="{39FB9A20-DFE6-4D0D-A0F8-59A0551457EF}" type="parTrans" cxnId="{BCB813FF-5220-40F5-9CF1-81408467D574}">
      <dgm:prSet/>
      <dgm:spPr/>
      <dgm:t>
        <a:bodyPr/>
        <a:lstStyle/>
        <a:p>
          <a:endParaRPr lang="es-CO"/>
        </a:p>
      </dgm:t>
    </dgm:pt>
    <dgm:pt modelId="{23AFAF66-CBC3-4E5A-9AEC-183465A6BEC4}" type="sibTrans" cxnId="{BCB813FF-5220-40F5-9CF1-81408467D574}">
      <dgm:prSet/>
      <dgm:spPr/>
      <dgm:t>
        <a:bodyPr/>
        <a:lstStyle/>
        <a:p>
          <a:endParaRPr lang="es-CO"/>
        </a:p>
      </dgm:t>
    </dgm:pt>
    <dgm:pt modelId="{5102EAE2-C854-4E44-A721-561BF283E49B}">
      <dgm:prSet phldrT="[Texto]"/>
      <dgm:spPr/>
      <dgm:t>
        <a:bodyPr/>
        <a:lstStyle/>
        <a:p>
          <a:r>
            <a:rPr lang="es-MX" dirty="0" err="1"/>
            <a:t>N_jobs</a:t>
          </a:r>
          <a:endParaRPr lang="es-CO" dirty="0"/>
        </a:p>
      </dgm:t>
    </dgm:pt>
    <dgm:pt modelId="{8BD227A8-9FA3-4FA7-8FFB-7B2B2E8E3433}" type="parTrans" cxnId="{253B3492-9338-4094-A309-993ABEFEC902}">
      <dgm:prSet/>
      <dgm:spPr/>
      <dgm:t>
        <a:bodyPr/>
        <a:lstStyle/>
        <a:p>
          <a:endParaRPr lang="es-CO"/>
        </a:p>
      </dgm:t>
    </dgm:pt>
    <dgm:pt modelId="{8BE16224-ABD3-4F39-980E-26797DD03389}" type="sibTrans" cxnId="{253B3492-9338-4094-A309-993ABEFEC902}">
      <dgm:prSet/>
      <dgm:spPr/>
      <dgm:t>
        <a:bodyPr/>
        <a:lstStyle/>
        <a:p>
          <a:endParaRPr lang="es-CO"/>
        </a:p>
      </dgm:t>
    </dgm:pt>
    <dgm:pt modelId="{8E499F79-9BD4-4BD1-B8B0-AC417A70B486}" type="pres">
      <dgm:prSet presAssocID="{B74CA1DF-51A9-46D1-B7CF-25085BEF7CF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E0AA1DC-9813-4719-A7FE-C826C9687C9D}" type="pres">
      <dgm:prSet presAssocID="{EC021045-0903-44CC-9C46-4321ACB737F0}" presName="gear1" presStyleLbl="node1" presStyleIdx="0" presStyleCnt="3">
        <dgm:presLayoutVars>
          <dgm:chMax val="1"/>
          <dgm:bulletEnabled val="1"/>
        </dgm:presLayoutVars>
      </dgm:prSet>
      <dgm:spPr/>
    </dgm:pt>
    <dgm:pt modelId="{F5A95B82-EA8B-4620-92BD-3DD6E5C51ADB}" type="pres">
      <dgm:prSet presAssocID="{EC021045-0903-44CC-9C46-4321ACB737F0}" presName="gear1srcNode" presStyleLbl="node1" presStyleIdx="0" presStyleCnt="3"/>
      <dgm:spPr/>
    </dgm:pt>
    <dgm:pt modelId="{1A6F9AD9-D553-4A53-B3B0-B4B64862DDF3}" type="pres">
      <dgm:prSet presAssocID="{EC021045-0903-44CC-9C46-4321ACB737F0}" presName="gear1dstNode" presStyleLbl="node1" presStyleIdx="0" presStyleCnt="3"/>
      <dgm:spPr/>
    </dgm:pt>
    <dgm:pt modelId="{1DE4F704-4A15-4DE2-9AE6-98165C9E1A2A}" type="pres">
      <dgm:prSet presAssocID="{269E079F-7CB1-4DED-BB2C-98A4DA68DD1B}" presName="gear2" presStyleLbl="node1" presStyleIdx="1" presStyleCnt="3">
        <dgm:presLayoutVars>
          <dgm:chMax val="1"/>
          <dgm:bulletEnabled val="1"/>
        </dgm:presLayoutVars>
      </dgm:prSet>
      <dgm:spPr/>
    </dgm:pt>
    <dgm:pt modelId="{368E2A14-3A45-4C92-89BB-5E9DA37FD0B0}" type="pres">
      <dgm:prSet presAssocID="{269E079F-7CB1-4DED-BB2C-98A4DA68DD1B}" presName="gear2srcNode" presStyleLbl="node1" presStyleIdx="1" presStyleCnt="3"/>
      <dgm:spPr/>
    </dgm:pt>
    <dgm:pt modelId="{4285E2A2-8889-4A61-A670-E87DDE14975B}" type="pres">
      <dgm:prSet presAssocID="{269E079F-7CB1-4DED-BB2C-98A4DA68DD1B}" presName="gear2dstNode" presStyleLbl="node1" presStyleIdx="1" presStyleCnt="3"/>
      <dgm:spPr/>
    </dgm:pt>
    <dgm:pt modelId="{A7F65FE3-6371-4D2C-8001-70EA53428A42}" type="pres">
      <dgm:prSet presAssocID="{5102EAE2-C854-4E44-A721-561BF283E49B}" presName="gear3" presStyleLbl="node1" presStyleIdx="2" presStyleCnt="3"/>
      <dgm:spPr/>
    </dgm:pt>
    <dgm:pt modelId="{EEF935D4-5482-4DF0-8CA5-8CCB91A8C01A}" type="pres">
      <dgm:prSet presAssocID="{5102EAE2-C854-4E44-A721-561BF283E49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7A71B42-8A8A-4820-9C6A-6D9ADBF68B64}" type="pres">
      <dgm:prSet presAssocID="{5102EAE2-C854-4E44-A721-561BF283E49B}" presName="gear3srcNode" presStyleLbl="node1" presStyleIdx="2" presStyleCnt="3"/>
      <dgm:spPr/>
    </dgm:pt>
    <dgm:pt modelId="{10038BD2-ECF1-4F22-BF42-B9C25F1ADCC5}" type="pres">
      <dgm:prSet presAssocID="{5102EAE2-C854-4E44-A721-561BF283E49B}" presName="gear3dstNode" presStyleLbl="node1" presStyleIdx="2" presStyleCnt="3"/>
      <dgm:spPr/>
    </dgm:pt>
    <dgm:pt modelId="{08D27741-B0BF-4040-A319-AA926D4A2C12}" type="pres">
      <dgm:prSet presAssocID="{7BAC7B53-C963-411C-B9A8-040033A8F97F}" presName="connector1" presStyleLbl="sibTrans2D1" presStyleIdx="0" presStyleCnt="3"/>
      <dgm:spPr/>
    </dgm:pt>
    <dgm:pt modelId="{F9243833-5069-4806-9DD4-47A028065FD4}" type="pres">
      <dgm:prSet presAssocID="{23AFAF66-CBC3-4E5A-9AEC-183465A6BEC4}" presName="connector2" presStyleLbl="sibTrans2D1" presStyleIdx="1" presStyleCnt="3"/>
      <dgm:spPr/>
    </dgm:pt>
    <dgm:pt modelId="{B9C64AC3-C1F5-4980-9316-641F3FA635FC}" type="pres">
      <dgm:prSet presAssocID="{8BE16224-ABD3-4F39-980E-26797DD03389}" presName="connector3" presStyleLbl="sibTrans2D1" presStyleIdx="2" presStyleCnt="3"/>
      <dgm:spPr/>
    </dgm:pt>
  </dgm:ptLst>
  <dgm:cxnLst>
    <dgm:cxn modelId="{182DAE04-60FF-4DE5-B66B-2B6C9659C3F1}" type="presOf" srcId="{269E079F-7CB1-4DED-BB2C-98A4DA68DD1B}" destId="{4285E2A2-8889-4A61-A670-E87DDE14975B}" srcOrd="2" destOrd="0" presId="urn:microsoft.com/office/officeart/2005/8/layout/gear1"/>
    <dgm:cxn modelId="{CDBCA50F-403A-4C8C-BD1A-E4BB5F4E55EB}" type="presOf" srcId="{5102EAE2-C854-4E44-A721-561BF283E49B}" destId="{87A71B42-8A8A-4820-9C6A-6D9ADBF68B64}" srcOrd="2" destOrd="0" presId="urn:microsoft.com/office/officeart/2005/8/layout/gear1"/>
    <dgm:cxn modelId="{5A887C11-D70A-400A-B59B-5535DD7D7585}" type="presOf" srcId="{EC021045-0903-44CC-9C46-4321ACB737F0}" destId="{F5A95B82-EA8B-4620-92BD-3DD6E5C51ADB}" srcOrd="1" destOrd="0" presId="urn:microsoft.com/office/officeart/2005/8/layout/gear1"/>
    <dgm:cxn modelId="{5828901C-79E9-428D-9C31-9C62D8687AE0}" type="presOf" srcId="{7BAC7B53-C963-411C-B9A8-040033A8F97F}" destId="{08D27741-B0BF-4040-A319-AA926D4A2C12}" srcOrd="0" destOrd="0" presId="urn:microsoft.com/office/officeart/2005/8/layout/gear1"/>
    <dgm:cxn modelId="{B0CD6423-B8D4-43C0-967D-1A226F68C5F2}" type="presOf" srcId="{8BE16224-ABD3-4F39-980E-26797DD03389}" destId="{B9C64AC3-C1F5-4980-9316-641F3FA635FC}" srcOrd="0" destOrd="0" presId="urn:microsoft.com/office/officeart/2005/8/layout/gear1"/>
    <dgm:cxn modelId="{EF0CBA40-5037-4824-84FD-E74F90B6277C}" type="presOf" srcId="{5102EAE2-C854-4E44-A721-561BF283E49B}" destId="{A7F65FE3-6371-4D2C-8001-70EA53428A42}" srcOrd="0" destOrd="0" presId="urn:microsoft.com/office/officeart/2005/8/layout/gear1"/>
    <dgm:cxn modelId="{ADF66055-F7BA-4BE0-8870-08F0ED3EE5D0}" type="presOf" srcId="{5102EAE2-C854-4E44-A721-561BF283E49B}" destId="{EEF935D4-5482-4DF0-8CA5-8CCB91A8C01A}" srcOrd="1" destOrd="0" presId="urn:microsoft.com/office/officeart/2005/8/layout/gear1"/>
    <dgm:cxn modelId="{253B3492-9338-4094-A309-993ABEFEC902}" srcId="{B74CA1DF-51A9-46D1-B7CF-25085BEF7CFE}" destId="{5102EAE2-C854-4E44-A721-561BF283E49B}" srcOrd="2" destOrd="0" parTransId="{8BD227A8-9FA3-4FA7-8FFB-7B2B2E8E3433}" sibTransId="{8BE16224-ABD3-4F39-980E-26797DD03389}"/>
    <dgm:cxn modelId="{182E3CA3-A62B-45E8-A22C-B3B867A5A556}" type="presOf" srcId="{269E079F-7CB1-4DED-BB2C-98A4DA68DD1B}" destId="{1DE4F704-4A15-4DE2-9AE6-98165C9E1A2A}" srcOrd="0" destOrd="0" presId="urn:microsoft.com/office/officeart/2005/8/layout/gear1"/>
    <dgm:cxn modelId="{FC8079A3-7E7F-46DE-8380-D68D49092639}" type="presOf" srcId="{EC021045-0903-44CC-9C46-4321ACB737F0}" destId="{2E0AA1DC-9813-4719-A7FE-C826C9687C9D}" srcOrd="0" destOrd="0" presId="urn:microsoft.com/office/officeart/2005/8/layout/gear1"/>
    <dgm:cxn modelId="{B14297BC-DB68-4D2A-9644-12FD9060AFD5}" type="presOf" srcId="{269E079F-7CB1-4DED-BB2C-98A4DA68DD1B}" destId="{368E2A14-3A45-4C92-89BB-5E9DA37FD0B0}" srcOrd="1" destOrd="0" presId="urn:microsoft.com/office/officeart/2005/8/layout/gear1"/>
    <dgm:cxn modelId="{F75207BD-1068-4866-9EE9-E22B981B2431}" srcId="{B74CA1DF-51A9-46D1-B7CF-25085BEF7CFE}" destId="{EC021045-0903-44CC-9C46-4321ACB737F0}" srcOrd="0" destOrd="0" parTransId="{D4BC9E56-D7C3-4F32-B6C6-460A34F73556}" sibTransId="{7BAC7B53-C963-411C-B9A8-040033A8F97F}"/>
    <dgm:cxn modelId="{1A3110C2-328C-4AC9-8A06-241FE2284905}" type="presOf" srcId="{B74CA1DF-51A9-46D1-B7CF-25085BEF7CFE}" destId="{8E499F79-9BD4-4BD1-B8B0-AC417A70B486}" srcOrd="0" destOrd="0" presId="urn:microsoft.com/office/officeart/2005/8/layout/gear1"/>
    <dgm:cxn modelId="{A42B97C7-D2DF-4898-BDC9-45C40C2B6027}" type="presOf" srcId="{23AFAF66-CBC3-4E5A-9AEC-183465A6BEC4}" destId="{F9243833-5069-4806-9DD4-47A028065FD4}" srcOrd="0" destOrd="0" presId="urn:microsoft.com/office/officeart/2005/8/layout/gear1"/>
    <dgm:cxn modelId="{5C557FD5-7130-49D7-9E62-5EC12401BBA7}" type="presOf" srcId="{EC021045-0903-44CC-9C46-4321ACB737F0}" destId="{1A6F9AD9-D553-4A53-B3B0-B4B64862DDF3}" srcOrd="2" destOrd="0" presId="urn:microsoft.com/office/officeart/2005/8/layout/gear1"/>
    <dgm:cxn modelId="{54D6EAF7-CFA9-4CFA-BCAC-B67F36020E1F}" type="presOf" srcId="{5102EAE2-C854-4E44-A721-561BF283E49B}" destId="{10038BD2-ECF1-4F22-BF42-B9C25F1ADCC5}" srcOrd="3" destOrd="0" presId="urn:microsoft.com/office/officeart/2005/8/layout/gear1"/>
    <dgm:cxn modelId="{BCB813FF-5220-40F5-9CF1-81408467D574}" srcId="{B74CA1DF-51A9-46D1-B7CF-25085BEF7CFE}" destId="{269E079F-7CB1-4DED-BB2C-98A4DA68DD1B}" srcOrd="1" destOrd="0" parTransId="{39FB9A20-DFE6-4D0D-A0F8-59A0551457EF}" sibTransId="{23AFAF66-CBC3-4E5A-9AEC-183465A6BEC4}"/>
    <dgm:cxn modelId="{E7DE7016-A5E2-4B64-8BF0-F1E551A313E9}" type="presParOf" srcId="{8E499F79-9BD4-4BD1-B8B0-AC417A70B486}" destId="{2E0AA1DC-9813-4719-A7FE-C826C9687C9D}" srcOrd="0" destOrd="0" presId="urn:microsoft.com/office/officeart/2005/8/layout/gear1"/>
    <dgm:cxn modelId="{3496FC6B-19F9-4152-A3F9-FC1F8B5FFE7A}" type="presParOf" srcId="{8E499F79-9BD4-4BD1-B8B0-AC417A70B486}" destId="{F5A95B82-EA8B-4620-92BD-3DD6E5C51ADB}" srcOrd="1" destOrd="0" presId="urn:microsoft.com/office/officeart/2005/8/layout/gear1"/>
    <dgm:cxn modelId="{88A816C8-F5B2-4941-9705-7A79C9F2CEF6}" type="presParOf" srcId="{8E499F79-9BD4-4BD1-B8B0-AC417A70B486}" destId="{1A6F9AD9-D553-4A53-B3B0-B4B64862DDF3}" srcOrd="2" destOrd="0" presId="urn:microsoft.com/office/officeart/2005/8/layout/gear1"/>
    <dgm:cxn modelId="{0825DFB1-12C6-4F47-BE86-1D43843516C5}" type="presParOf" srcId="{8E499F79-9BD4-4BD1-B8B0-AC417A70B486}" destId="{1DE4F704-4A15-4DE2-9AE6-98165C9E1A2A}" srcOrd="3" destOrd="0" presId="urn:microsoft.com/office/officeart/2005/8/layout/gear1"/>
    <dgm:cxn modelId="{C521044D-925F-4624-A690-FF7A42E799D6}" type="presParOf" srcId="{8E499F79-9BD4-4BD1-B8B0-AC417A70B486}" destId="{368E2A14-3A45-4C92-89BB-5E9DA37FD0B0}" srcOrd="4" destOrd="0" presId="urn:microsoft.com/office/officeart/2005/8/layout/gear1"/>
    <dgm:cxn modelId="{DD3FA355-EA38-4ABB-AC84-F1200368BAB4}" type="presParOf" srcId="{8E499F79-9BD4-4BD1-B8B0-AC417A70B486}" destId="{4285E2A2-8889-4A61-A670-E87DDE14975B}" srcOrd="5" destOrd="0" presId="urn:microsoft.com/office/officeart/2005/8/layout/gear1"/>
    <dgm:cxn modelId="{8F9091AB-D4F4-4F5B-B5B8-DE9599675390}" type="presParOf" srcId="{8E499F79-9BD4-4BD1-B8B0-AC417A70B486}" destId="{A7F65FE3-6371-4D2C-8001-70EA53428A42}" srcOrd="6" destOrd="0" presId="urn:microsoft.com/office/officeart/2005/8/layout/gear1"/>
    <dgm:cxn modelId="{C48F5331-2AE7-46DE-9048-9A2F24D3F68E}" type="presParOf" srcId="{8E499F79-9BD4-4BD1-B8B0-AC417A70B486}" destId="{EEF935D4-5482-4DF0-8CA5-8CCB91A8C01A}" srcOrd="7" destOrd="0" presId="urn:microsoft.com/office/officeart/2005/8/layout/gear1"/>
    <dgm:cxn modelId="{D557CCD1-D8BF-4414-8B05-8A21E8A4F9A8}" type="presParOf" srcId="{8E499F79-9BD4-4BD1-B8B0-AC417A70B486}" destId="{87A71B42-8A8A-4820-9C6A-6D9ADBF68B64}" srcOrd="8" destOrd="0" presId="urn:microsoft.com/office/officeart/2005/8/layout/gear1"/>
    <dgm:cxn modelId="{7E0542D7-C9DB-4518-A13A-9571EE465D54}" type="presParOf" srcId="{8E499F79-9BD4-4BD1-B8B0-AC417A70B486}" destId="{10038BD2-ECF1-4F22-BF42-B9C25F1ADCC5}" srcOrd="9" destOrd="0" presId="urn:microsoft.com/office/officeart/2005/8/layout/gear1"/>
    <dgm:cxn modelId="{146008C8-298B-444A-ADCD-6D10CA8E0FD8}" type="presParOf" srcId="{8E499F79-9BD4-4BD1-B8B0-AC417A70B486}" destId="{08D27741-B0BF-4040-A319-AA926D4A2C12}" srcOrd="10" destOrd="0" presId="urn:microsoft.com/office/officeart/2005/8/layout/gear1"/>
    <dgm:cxn modelId="{ABE66101-FFB6-4E0C-B016-B5125AAAFC14}" type="presParOf" srcId="{8E499F79-9BD4-4BD1-B8B0-AC417A70B486}" destId="{F9243833-5069-4806-9DD4-47A028065FD4}" srcOrd="11" destOrd="0" presId="urn:microsoft.com/office/officeart/2005/8/layout/gear1"/>
    <dgm:cxn modelId="{2A90C18E-4C6D-4EB4-BC19-F6F4E8C5457D}" type="presParOf" srcId="{8E499F79-9BD4-4BD1-B8B0-AC417A70B486}" destId="{B9C64AC3-C1F5-4980-9316-641F3FA635F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X="-24449" custLinFactNeighborY="-292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 custLinFactNeighborX="-24449" custLinFactNeighborY="-668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2348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 custLinFactNeighborY="1272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 custLinFactNeighborY="1272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 custLinFactNeighborY="19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2348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 custLinFactNeighborY="1272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 custLinFactNeighborY="1272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 custLinFactNeighborY="19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/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/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/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5C1D73-8311-42BF-84F3-AA97ACD32EE7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FD53EFEA-8261-4601-A07A-A0CA08A149BB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 los datos</a:t>
          </a:r>
          <a:endParaRPr lang="es-CO" dirty="0">
            <a:latin typeface="+mj-lt"/>
          </a:endParaRPr>
        </a:p>
      </dgm:t>
    </dgm:pt>
    <dgm:pt modelId="{CBFC7E67-C6E9-4B93-9A22-A69FE14F49B8}" type="par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61C0619-41F8-489F-B624-9DC430151944}" type="sibTrans" cxnId="{2F7874C4-AD0D-483C-B7CC-7ACFFF406C13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4F8B7C1-75D7-4739-807A-C28971095B63}">
      <dgm:prSet phldrT="[Texto]"/>
      <dgm:spPr/>
      <dgm:t>
        <a:bodyPr/>
        <a:lstStyle/>
        <a:p>
          <a:r>
            <a:rPr lang="es-MX" dirty="0">
              <a:latin typeface="+mj-lt"/>
            </a:rPr>
            <a:t>Procesamiento (limpieza y manejo de nulos)</a:t>
          </a:r>
          <a:endParaRPr lang="es-CO" dirty="0">
            <a:latin typeface="+mj-lt"/>
          </a:endParaRPr>
        </a:p>
      </dgm:t>
    </dgm:pt>
    <dgm:pt modelId="{0EB30068-BE12-4A5F-B73E-F476CE87F9B5}" type="par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F1C15D7-0963-4864-A52E-BAD6D0F1720C}" type="sibTrans" cxnId="{6F458A9A-4705-4B2C-9C9C-A8C582AFFC84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663B980E-3F2E-4455-8790-914EFEEEEEBD}">
      <dgm:prSet phldrT="[Texto]"/>
      <dgm:spPr/>
      <dgm:t>
        <a:bodyPr/>
        <a:lstStyle/>
        <a:p>
          <a:r>
            <a:rPr lang="es-MX" dirty="0">
              <a:latin typeface="+mj-lt"/>
            </a:rPr>
            <a:t>Selección del modelo</a:t>
          </a:r>
          <a:endParaRPr lang="es-CO" dirty="0">
            <a:latin typeface="+mj-lt"/>
          </a:endParaRPr>
        </a:p>
      </dgm:t>
    </dgm:pt>
    <dgm:pt modelId="{DBD5E181-46D4-47CC-90B6-0A2450E3BABF}" type="par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20577A8D-B09B-4FD3-B3F9-BA0A1D40AD3B}" type="sibTrans" cxnId="{EDE12ECA-72EE-4A5A-AFC0-A4EC8E9747B6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F831CA65-D94C-4C5F-AD2C-95F711235939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Evaluación del modelo</a:t>
          </a:r>
          <a:endParaRPr lang="es-CO" dirty="0">
            <a:latin typeface="+mj-lt"/>
          </a:endParaRPr>
        </a:p>
      </dgm:t>
    </dgm:pt>
    <dgm:pt modelId="{55C70F01-8330-434F-BB73-4E47E9D13FF2}" type="par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7047F329-7D59-4E4D-8F44-E3B7E0EA5E2C}" type="sibTrans" cxnId="{1605568A-1D42-49A0-A277-46D3AF845E5C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9A261150-C06E-42CF-9E6A-02AF0290700A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Selección/ajuste de los </a:t>
          </a:r>
          <a:r>
            <a:rPr lang="es-MX" dirty="0" err="1">
              <a:latin typeface="+mj-lt"/>
            </a:rPr>
            <a:t>hiperparámetros</a:t>
          </a:r>
          <a:endParaRPr lang="es-CO" dirty="0">
            <a:latin typeface="+mj-lt"/>
          </a:endParaRPr>
        </a:p>
      </dgm:t>
    </dgm:pt>
    <dgm:pt modelId="{A4910F71-B5E7-4850-9602-D89F6BDF74C0}" type="par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0AF08868-3AB0-44D4-99C3-C779D344E863}" type="sibTrans" cxnId="{F78FDC69-48D9-4386-AEF3-6C61D24C9F7B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832C575-1241-422C-B7BB-FAFC250AF070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MX" dirty="0">
              <a:latin typeface="+mj-lt"/>
            </a:rPr>
            <a:t>Entrenamiento del modelo</a:t>
          </a:r>
          <a:endParaRPr lang="es-CO" dirty="0">
            <a:latin typeface="+mj-lt"/>
          </a:endParaRPr>
        </a:p>
      </dgm:t>
    </dgm:pt>
    <dgm:pt modelId="{0A321C5A-53A0-4071-9898-BE78999189FE}" type="par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B09B45B3-E086-4E53-817B-471AFC56F4F5}" type="sibTrans" cxnId="{267F99E9-7736-41CC-ABB4-DBCEA24A098E}">
      <dgm:prSet/>
      <dgm:spPr/>
      <dgm:t>
        <a:bodyPr/>
        <a:lstStyle/>
        <a:p>
          <a:endParaRPr lang="es-CO">
            <a:latin typeface="+mj-lt"/>
          </a:endParaRPr>
        </a:p>
      </dgm:t>
    </dgm:pt>
    <dgm:pt modelId="{C9FC460F-E22D-48FD-8253-FC4E1EE4CCD9}" type="pres">
      <dgm:prSet presAssocID="{705C1D73-8311-42BF-84F3-AA97ACD32EE7}" presName="CompostProcess" presStyleCnt="0">
        <dgm:presLayoutVars>
          <dgm:dir/>
          <dgm:resizeHandles val="exact"/>
        </dgm:presLayoutVars>
      </dgm:prSet>
      <dgm:spPr/>
    </dgm:pt>
    <dgm:pt modelId="{84F21B2A-EF1A-4414-9ADF-E73C8601C6D6}" type="pres">
      <dgm:prSet presAssocID="{705C1D73-8311-42BF-84F3-AA97ACD32EE7}" presName="arrow" presStyleLbl="bgShp" presStyleIdx="0" presStyleCnt="1"/>
      <dgm:spPr/>
    </dgm:pt>
    <dgm:pt modelId="{FF2865D2-041D-403C-82C4-16C2CFA58877}" type="pres">
      <dgm:prSet presAssocID="{705C1D73-8311-42BF-84F3-AA97ACD32EE7}" presName="linearProcess" presStyleCnt="0"/>
      <dgm:spPr/>
    </dgm:pt>
    <dgm:pt modelId="{D30D4E5F-5624-4864-A278-87080C8F6396}" type="pres">
      <dgm:prSet presAssocID="{FD53EFEA-8261-4601-A07A-A0CA08A149BB}" presName="textNode" presStyleLbl="node1" presStyleIdx="0" presStyleCnt="6">
        <dgm:presLayoutVars>
          <dgm:bulletEnabled val="1"/>
        </dgm:presLayoutVars>
      </dgm:prSet>
      <dgm:spPr/>
    </dgm:pt>
    <dgm:pt modelId="{3F991F6A-043C-42DB-8D0B-4046B932B905}" type="pres">
      <dgm:prSet presAssocID="{961C0619-41F8-489F-B624-9DC430151944}" presName="sibTrans" presStyleCnt="0"/>
      <dgm:spPr/>
    </dgm:pt>
    <dgm:pt modelId="{01AB36FB-03B9-4F3B-882F-280EAE148BC3}" type="pres">
      <dgm:prSet presAssocID="{B4F8B7C1-75D7-4739-807A-C28971095B63}" presName="textNode" presStyleLbl="node1" presStyleIdx="1" presStyleCnt="6" custLinFactNeighborY="975">
        <dgm:presLayoutVars>
          <dgm:bulletEnabled val="1"/>
        </dgm:presLayoutVars>
      </dgm:prSet>
      <dgm:spPr/>
    </dgm:pt>
    <dgm:pt modelId="{FEE276B7-8E8D-4CA3-8325-719314604E24}" type="pres">
      <dgm:prSet presAssocID="{9F1C15D7-0963-4864-A52E-BAD6D0F1720C}" presName="sibTrans" presStyleCnt="0"/>
      <dgm:spPr/>
    </dgm:pt>
    <dgm:pt modelId="{0F47290F-CFBD-485D-A3BB-4C05974E8D64}" type="pres">
      <dgm:prSet presAssocID="{663B980E-3F2E-4455-8790-914EFEEEEEBD}" presName="textNode" presStyleLbl="node1" presStyleIdx="2" presStyleCnt="6">
        <dgm:presLayoutVars>
          <dgm:bulletEnabled val="1"/>
        </dgm:presLayoutVars>
      </dgm:prSet>
      <dgm:spPr/>
    </dgm:pt>
    <dgm:pt modelId="{70D0885D-F77C-4CE0-B55B-BC10453E6C65}" type="pres">
      <dgm:prSet presAssocID="{20577A8D-B09B-4FD3-B3F9-BA0A1D40AD3B}" presName="sibTrans" presStyleCnt="0"/>
      <dgm:spPr/>
    </dgm:pt>
    <dgm:pt modelId="{F22009E7-9784-4338-8CDD-683255E5ACBE}" type="pres">
      <dgm:prSet presAssocID="{9A261150-C06E-42CF-9E6A-02AF0290700A}" presName="textNode" presStyleLbl="node1" presStyleIdx="3" presStyleCnt="6">
        <dgm:presLayoutVars>
          <dgm:bulletEnabled val="1"/>
        </dgm:presLayoutVars>
      </dgm:prSet>
      <dgm:spPr/>
    </dgm:pt>
    <dgm:pt modelId="{16BD2163-FED0-4D57-B6FE-3DDC6BBE9AF8}" type="pres">
      <dgm:prSet presAssocID="{0AF08868-3AB0-44D4-99C3-C779D344E863}" presName="sibTrans" presStyleCnt="0"/>
      <dgm:spPr/>
    </dgm:pt>
    <dgm:pt modelId="{31A6A5EB-AFF6-4E10-97C7-7ACF269B628F}" type="pres">
      <dgm:prSet presAssocID="{B832C575-1241-422C-B7BB-FAFC250AF070}" presName="textNode" presStyleLbl="node1" presStyleIdx="4" presStyleCnt="6">
        <dgm:presLayoutVars>
          <dgm:bulletEnabled val="1"/>
        </dgm:presLayoutVars>
      </dgm:prSet>
      <dgm:spPr/>
    </dgm:pt>
    <dgm:pt modelId="{99508F9A-0D07-4E19-B9FF-03827F10F695}" type="pres">
      <dgm:prSet presAssocID="{B09B45B3-E086-4E53-817B-471AFC56F4F5}" presName="sibTrans" presStyleCnt="0"/>
      <dgm:spPr/>
    </dgm:pt>
    <dgm:pt modelId="{7633BD8D-83DB-456B-8948-BF73E8D9505C}" type="pres">
      <dgm:prSet presAssocID="{F831CA65-D94C-4C5F-AD2C-95F71123593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A2F7107-CF50-4BE2-8670-4DE47B48B8BB}" type="presOf" srcId="{705C1D73-8311-42BF-84F3-AA97ACD32EE7}" destId="{C9FC460F-E22D-48FD-8253-FC4E1EE4CCD9}" srcOrd="0" destOrd="0" presId="urn:microsoft.com/office/officeart/2005/8/layout/hProcess9"/>
    <dgm:cxn modelId="{8D99BA38-95AA-4530-8C86-D242EE702A9C}" type="presOf" srcId="{9A261150-C06E-42CF-9E6A-02AF0290700A}" destId="{F22009E7-9784-4338-8CDD-683255E5ACBE}" srcOrd="0" destOrd="0" presId="urn:microsoft.com/office/officeart/2005/8/layout/hProcess9"/>
    <dgm:cxn modelId="{F78FDC69-48D9-4386-AEF3-6C61D24C9F7B}" srcId="{705C1D73-8311-42BF-84F3-AA97ACD32EE7}" destId="{9A261150-C06E-42CF-9E6A-02AF0290700A}" srcOrd="3" destOrd="0" parTransId="{A4910F71-B5E7-4850-9602-D89F6BDF74C0}" sibTransId="{0AF08868-3AB0-44D4-99C3-C779D344E863}"/>
    <dgm:cxn modelId="{5FEB9E6E-A380-44FD-9F03-6EA3EB191D1E}" type="presOf" srcId="{FD53EFEA-8261-4601-A07A-A0CA08A149BB}" destId="{D30D4E5F-5624-4864-A278-87080C8F6396}" srcOrd="0" destOrd="0" presId="urn:microsoft.com/office/officeart/2005/8/layout/hProcess9"/>
    <dgm:cxn modelId="{1605568A-1D42-49A0-A277-46D3AF845E5C}" srcId="{705C1D73-8311-42BF-84F3-AA97ACD32EE7}" destId="{F831CA65-D94C-4C5F-AD2C-95F711235939}" srcOrd="5" destOrd="0" parTransId="{55C70F01-8330-434F-BB73-4E47E9D13FF2}" sibTransId="{7047F329-7D59-4E4D-8F44-E3B7E0EA5E2C}"/>
    <dgm:cxn modelId="{6F458A9A-4705-4B2C-9C9C-A8C582AFFC84}" srcId="{705C1D73-8311-42BF-84F3-AA97ACD32EE7}" destId="{B4F8B7C1-75D7-4739-807A-C28971095B63}" srcOrd="1" destOrd="0" parTransId="{0EB30068-BE12-4A5F-B73E-F476CE87F9B5}" sibTransId="{9F1C15D7-0963-4864-A52E-BAD6D0F1720C}"/>
    <dgm:cxn modelId="{B41EC29B-5C7D-4EFA-AE43-568D4E7F53C0}" type="presOf" srcId="{663B980E-3F2E-4455-8790-914EFEEEEEBD}" destId="{0F47290F-CFBD-485D-A3BB-4C05974E8D64}" srcOrd="0" destOrd="0" presId="urn:microsoft.com/office/officeart/2005/8/layout/hProcess9"/>
    <dgm:cxn modelId="{C222E1AF-6719-4BDA-ADD0-0C2696AC324A}" type="presOf" srcId="{B832C575-1241-422C-B7BB-FAFC250AF070}" destId="{31A6A5EB-AFF6-4E10-97C7-7ACF269B628F}" srcOrd="0" destOrd="0" presId="urn:microsoft.com/office/officeart/2005/8/layout/hProcess9"/>
    <dgm:cxn modelId="{2F7874C4-AD0D-483C-B7CC-7ACFFF406C13}" srcId="{705C1D73-8311-42BF-84F3-AA97ACD32EE7}" destId="{FD53EFEA-8261-4601-A07A-A0CA08A149BB}" srcOrd="0" destOrd="0" parTransId="{CBFC7E67-C6E9-4B93-9A22-A69FE14F49B8}" sibTransId="{961C0619-41F8-489F-B624-9DC430151944}"/>
    <dgm:cxn modelId="{EDE12ECA-72EE-4A5A-AFC0-A4EC8E9747B6}" srcId="{705C1D73-8311-42BF-84F3-AA97ACD32EE7}" destId="{663B980E-3F2E-4455-8790-914EFEEEEEBD}" srcOrd="2" destOrd="0" parTransId="{DBD5E181-46D4-47CC-90B6-0A2450E3BABF}" sibTransId="{20577A8D-B09B-4FD3-B3F9-BA0A1D40AD3B}"/>
    <dgm:cxn modelId="{267F99E9-7736-41CC-ABB4-DBCEA24A098E}" srcId="{705C1D73-8311-42BF-84F3-AA97ACD32EE7}" destId="{B832C575-1241-422C-B7BB-FAFC250AF070}" srcOrd="4" destOrd="0" parTransId="{0A321C5A-53A0-4071-9898-BE78999189FE}" sibTransId="{B09B45B3-E086-4E53-817B-471AFC56F4F5}"/>
    <dgm:cxn modelId="{E4FE9FF1-C62D-4F73-A0E1-9EF1E5E2660E}" type="presOf" srcId="{B4F8B7C1-75D7-4739-807A-C28971095B63}" destId="{01AB36FB-03B9-4F3B-882F-280EAE148BC3}" srcOrd="0" destOrd="0" presId="urn:microsoft.com/office/officeart/2005/8/layout/hProcess9"/>
    <dgm:cxn modelId="{DA70FAF5-61F3-4376-8849-0730BD4627E4}" type="presOf" srcId="{F831CA65-D94C-4C5F-AD2C-95F711235939}" destId="{7633BD8D-83DB-456B-8948-BF73E8D9505C}" srcOrd="0" destOrd="0" presId="urn:microsoft.com/office/officeart/2005/8/layout/hProcess9"/>
    <dgm:cxn modelId="{CDFC69C6-AD02-410F-B4D2-4369AF603661}" type="presParOf" srcId="{C9FC460F-E22D-48FD-8253-FC4E1EE4CCD9}" destId="{84F21B2A-EF1A-4414-9ADF-E73C8601C6D6}" srcOrd="0" destOrd="0" presId="urn:microsoft.com/office/officeart/2005/8/layout/hProcess9"/>
    <dgm:cxn modelId="{8790F274-6DE5-4611-B47C-0B03628F766E}" type="presParOf" srcId="{C9FC460F-E22D-48FD-8253-FC4E1EE4CCD9}" destId="{FF2865D2-041D-403C-82C4-16C2CFA58877}" srcOrd="1" destOrd="0" presId="urn:microsoft.com/office/officeart/2005/8/layout/hProcess9"/>
    <dgm:cxn modelId="{D72C58C1-24E9-40A0-AC9B-9E1A40B4445D}" type="presParOf" srcId="{FF2865D2-041D-403C-82C4-16C2CFA58877}" destId="{D30D4E5F-5624-4864-A278-87080C8F6396}" srcOrd="0" destOrd="0" presId="urn:microsoft.com/office/officeart/2005/8/layout/hProcess9"/>
    <dgm:cxn modelId="{A7DFD86F-8F77-4A9E-9D0F-26991AD743F1}" type="presParOf" srcId="{FF2865D2-041D-403C-82C4-16C2CFA58877}" destId="{3F991F6A-043C-42DB-8D0B-4046B932B905}" srcOrd="1" destOrd="0" presId="urn:microsoft.com/office/officeart/2005/8/layout/hProcess9"/>
    <dgm:cxn modelId="{6B949BE4-CD2E-40B2-9722-A1CAE993FFF8}" type="presParOf" srcId="{FF2865D2-041D-403C-82C4-16C2CFA58877}" destId="{01AB36FB-03B9-4F3B-882F-280EAE148BC3}" srcOrd="2" destOrd="0" presId="urn:microsoft.com/office/officeart/2005/8/layout/hProcess9"/>
    <dgm:cxn modelId="{566AB8E9-488D-4592-A716-E48C40B413F7}" type="presParOf" srcId="{FF2865D2-041D-403C-82C4-16C2CFA58877}" destId="{FEE276B7-8E8D-4CA3-8325-719314604E24}" srcOrd="3" destOrd="0" presId="urn:microsoft.com/office/officeart/2005/8/layout/hProcess9"/>
    <dgm:cxn modelId="{F5BE53C3-E802-417E-878F-C4C97C79AA7E}" type="presParOf" srcId="{FF2865D2-041D-403C-82C4-16C2CFA58877}" destId="{0F47290F-CFBD-485D-A3BB-4C05974E8D64}" srcOrd="4" destOrd="0" presId="urn:microsoft.com/office/officeart/2005/8/layout/hProcess9"/>
    <dgm:cxn modelId="{3094E8EF-48E0-49AB-AF0B-D0389FD46931}" type="presParOf" srcId="{FF2865D2-041D-403C-82C4-16C2CFA58877}" destId="{70D0885D-F77C-4CE0-B55B-BC10453E6C65}" srcOrd="5" destOrd="0" presId="urn:microsoft.com/office/officeart/2005/8/layout/hProcess9"/>
    <dgm:cxn modelId="{6AA95131-28AC-45E2-8646-EA192EECDA34}" type="presParOf" srcId="{FF2865D2-041D-403C-82C4-16C2CFA58877}" destId="{F22009E7-9784-4338-8CDD-683255E5ACBE}" srcOrd="6" destOrd="0" presId="urn:microsoft.com/office/officeart/2005/8/layout/hProcess9"/>
    <dgm:cxn modelId="{DD97D7E7-A439-4C0B-A3CC-11D5D2944B3F}" type="presParOf" srcId="{FF2865D2-041D-403C-82C4-16C2CFA58877}" destId="{16BD2163-FED0-4D57-B6FE-3DDC6BBE9AF8}" srcOrd="7" destOrd="0" presId="urn:microsoft.com/office/officeart/2005/8/layout/hProcess9"/>
    <dgm:cxn modelId="{687A595E-24DC-4F8C-9369-703C3F2CB536}" type="presParOf" srcId="{FF2865D2-041D-403C-82C4-16C2CFA58877}" destId="{31A6A5EB-AFF6-4E10-97C7-7ACF269B628F}" srcOrd="8" destOrd="0" presId="urn:microsoft.com/office/officeart/2005/8/layout/hProcess9"/>
    <dgm:cxn modelId="{74BFA952-D3B8-4045-8C63-D128A4D62589}" type="presParOf" srcId="{FF2865D2-041D-403C-82C4-16C2CFA58877}" destId="{99508F9A-0D07-4E19-B9FF-03827F10F695}" srcOrd="9" destOrd="0" presId="urn:microsoft.com/office/officeart/2005/8/layout/hProcess9"/>
    <dgm:cxn modelId="{37954CEB-215F-46C3-BCB9-CAB517D9D087}" type="presParOf" srcId="{FF2865D2-041D-403C-82C4-16C2CFA58877}" destId="{7633BD8D-83DB-456B-8948-BF73E8D950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788669" y="0"/>
          <a:ext cx="8938260" cy="43434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2888" y="1303020"/>
          <a:ext cx="1681571" cy="1737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Selección de los datos</a:t>
          </a:r>
          <a:endParaRPr lang="es-CO" sz="1600" kern="1200" dirty="0">
            <a:latin typeface="+mj-lt"/>
          </a:endParaRPr>
        </a:p>
      </dsp:txBody>
      <dsp:txXfrm>
        <a:off x="84976" y="1385108"/>
        <a:ext cx="1517395" cy="1573184"/>
      </dsp:txXfrm>
    </dsp:sp>
    <dsp:sp modelId="{01AB36FB-03B9-4F3B-882F-280EAE148BC3}">
      <dsp:nvSpPr>
        <dsp:cNvPr id="0" name=""/>
        <dsp:cNvSpPr/>
      </dsp:nvSpPr>
      <dsp:spPr>
        <a:xfrm>
          <a:off x="1768538" y="1319959"/>
          <a:ext cx="1681571" cy="173736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Procesamiento (limpieza y manejo de nulos)</a:t>
          </a:r>
          <a:endParaRPr lang="es-CO" sz="1600" kern="1200" dirty="0">
            <a:latin typeface="+mj-lt"/>
          </a:endParaRPr>
        </a:p>
      </dsp:txBody>
      <dsp:txXfrm>
        <a:off x="1850626" y="1402047"/>
        <a:ext cx="1517395" cy="1573184"/>
      </dsp:txXfrm>
    </dsp:sp>
    <dsp:sp modelId="{0F47290F-CFBD-485D-A3BB-4C05974E8D64}">
      <dsp:nvSpPr>
        <dsp:cNvPr id="0" name=""/>
        <dsp:cNvSpPr/>
      </dsp:nvSpPr>
      <dsp:spPr>
        <a:xfrm>
          <a:off x="3534188" y="1303020"/>
          <a:ext cx="1681571" cy="173736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Selección del modelo</a:t>
          </a:r>
          <a:endParaRPr lang="es-CO" sz="1600" kern="1200" dirty="0">
            <a:latin typeface="+mj-lt"/>
          </a:endParaRPr>
        </a:p>
      </dsp:txBody>
      <dsp:txXfrm>
        <a:off x="3616276" y="1385108"/>
        <a:ext cx="1517395" cy="1573184"/>
      </dsp:txXfrm>
    </dsp:sp>
    <dsp:sp modelId="{F22009E7-9784-4338-8CDD-683255E5ACBE}">
      <dsp:nvSpPr>
        <dsp:cNvPr id="0" name=""/>
        <dsp:cNvSpPr/>
      </dsp:nvSpPr>
      <dsp:spPr>
        <a:xfrm>
          <a:off x="5299839" y="1303020"/>
          <a:ext cx="1681571" cy="173736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Selección/ajuste de los </a:t>
          </a:r>
          <a:r>
            <a:rPr lang="es-MX" sz="1600" kern="1200" dirty="0" err="1">
              <a:latin typeface="+mj-lt"/>
            </a:rPr>
            <a:t>hiper-parámetros</a:t>
          </a:r>
          <a:endParaRPr lang="es-CO" sz="1600" kern="1200" dirty="0">
            <a:latin typeface="+mj-lt"/>
          </a:endParaRPr>
        </a:p>
      </dsp:txBody>
      <dsp:txXfrm>
        <a:off x="5381927" y="1385108"/>
        <a:ext cx="1517395" cy="1573184"/>
      </dsp:txXfrm>
    </dsp:sp>
    <dsp:sp modelId="{31A6A5EB-AFF6-4E10-97C7-7ACF269B628F}">
      <dsp:nvSpPr>
        <dsp:cNvPr id="0" name=""/>
        <dsp:cNvSpPr/>
      </dsp:nvSpPr>
      <dsp:spPr>
        <a:xfrm>
          <a:off x="7065489" y="1303020"/>
          <a:ext cx="1681571" cy="173736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Entrenamiento del modelo</a:t>
          </a:r>
          <a:endParaRPr lang="es-CO" sz="1600" kern="1200" dirty="0">
            <a:latin typeface="+mj-lt"/>
          </a:endParaRPr>
        </a:p>
      </dsp:txBody>
      <dsp:txXfrm>
        <a:off x="7147577" y="1385108"/>
        <a:ext cx="1517395" cy="1573184"/>
      </dsp:txXfrm>
    </dsp:sp>
    <dsp:sp modelId="{7633BD8D-83DB-456B-8948-BF73E8D9505C}">
      <dsp:nvSpPr>
        <dsp:cNvPr id="0" name=""/>
        <dsp:cNvSpPr/>
      </dsp:nvSpPr>
      <dsp:spPr>
        <a:xfrm>
          <a:off x="8831140" y="1303020"/>
          <a:ext cx="1681571" cy="1737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+mj-lt"/>
            </a:rPr>
            <a:t>Evaluación del modelo</a:t>
          </a:r>
          <a:endParaRPr lang="es-CO" sz="1600" kern="1200" dirty="0">
            <a:latin typeface="+mj-lt"/>
          </a:endParaRPr>
        </a:p>
      </dsp:txBody>
      <dsp:txXfrm>
        <a:off x="8913228" y="1385108"/>
        <a:ext cx="1517395" cy="15731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A1DC-9813-4719-A7FE-C826C9687C9D}">
      <dsp:nvSpPr>
        <dsp:cNvPr id="0" name=""/>
        <dsp:cNvSpPr/>
      </dsp:nvSpPr>
      <dsp:spPr>
        <a:xfrm>
          <a:off x="792480" y="885612"/>
          <a:ext cx="968586" cy="968586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Fit_intercept</a:t>
          </a:r>
          <a:endParaRPr lang="es-CO" sz="800" kern="1200" dirty="0"/>
        </a:p>
      </dsp:txBody>
      <dsp:txXfrm>
        <a:off x="987209" y="1112499"/>
        <a:ext cx="579128" cy="497873"/>
      </dsp:txXfrm>
    </dsp:sp>
    <dsp:sp modelId="{1DE4F704-4A15-4DE2-9AE6-98165C9E1A2A}">
      <dsp:nvSpPr>
        <dsp:cNvPr id="0" name=""/>
        <dsp:cNvSpPr/>
      </dsp:nvSpPr>
      <dsp:spPr>
        <a:xfrm>
          <a:off x="228938" y="656673"/>
          <a:ext cx="704426" cy="704426"/>
        </a:xfrm>
        <a:prstGeom prst="gear6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Copy_x</a:t>
          </a:r>
          <a:endParaRPr lang="es-CO" sz="800" kern="1200" dirty="0"/>
        </a:p>
      </dsp:txBody>
      <dsp:txXfrm>
        <a:off x="406279" y="835086"/>
        <a:ext cx="349744" cy="347600"/>
      </dsp:txXfrm>
    </dsp:sp>
    <dsp:sp modelId="{A7F65FE3-6371-4D2C-8001-70EA53428A42}">
      <dsp:nvSpPr>
        <dsp:cNvPr id="0" name=""/>
        <dsp:cNvSpPr/>
      </dsp:nvSpPr>
      <dsp:spPr>
        <a:xfrm rot="20700000">
          <a:off x="623489" y="170691"/>
          <a:ext cx="690194" cy="690194"/>
        </a:xfrm>
        <a:prstGeom prst="gear6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N_jobs</a:t>
          </a:r>
          <a:endParaRPr lang="es-CO" sz="800" kern="1200" dirty="0"/>
        </a:p>
      </dsp:txBody>
      <dsp:txXfrm rot="-20700000">
        <a:off x="774869" y="322071"/>
        <a:ext cx="387434" cy="387434"/>
      </dsp:txXfrm>
    </dsp:sp>
    <dsp:sp modelId="{08D27741-B0BF-4040-A319-AA926D4A2C12}">
      <dsp:nvSpPr>
        <dsp:cNvPr id="0" name=""/>
        <dsp:cNvSpPr/>
      </dsp:nvSpPr>
      <dsp:spPr>
        <a:xfrm>
          <a:off x="694060" y="752511"/>
          <a:ext cx="1239791" cy="1239791"/>
        </a:xfrm>
        <a:prstGeom prst="circularArrow">
          <a:avLst>
            <a:gd name="adj1" fmla="val 4688"/>
            <a:gd name="adj2" fmla="val 299029"/>
            <a:gd name="adj3" fmla="val 2400314"/>
            <a:gd name="adj4" fmla="val 16138345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3833-5069-4806-9DD4-47A028065FD4}">
      <dsp:nvSpPr>
        <dsp:cNvPr id="0" name=""/>
        <dsp:cNvSpPr/>
      </dsp:nvSpPr>
      <dsp:spPr>
        <a:xfrm>
          <a:off x="104186" y="511253"/>
          <a:ext cx="900785" cy="9007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64AC3-C1F5-4980-9316-641F3FA635FC}">
      <dsp:nvSpPr>
        <dsp:cNvPr id="0" name=""/>
        <dsp:cNvSpPr/>
      </dsp:nvSpPr>
      <dsp:spPr>
        <a:xfrm>
          <a:off x="463840" y="29955"/>
          <a:ext cx="971228" cy="97122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A1DC-9813-4719-A7FE-C826C9687C9D}">
      <dsp:nvSpPr>
        <dsp:cNvPr id="0" name=""/>
        <dsp:cNvSpPr/>
      </dsp:nvSpPr>
      <dsp:spPr>
        <a:xfrm>
          <a:off x="792480" y="885612"/>
          <a:ext cx="968586" cy="968586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Fit_intercept</a:t>
          </a:r>
          <a:endParaRPr lang="es-CO" sz="800" kern="1200" dirty="0"/>
        </a:p>
      </dsp:txBody>
      <dsp:txXfrm>
        <a:off x="987209" y="1112499"/>
        <a:ext cx="579128" cy="497873"/>
      </dsp:txXfrm>
    </dsp:sp>
    <dsp:sp modelId="{1DE4F704-4A15-4DE2-9AE6-98165C9E1A2A}">
      <dsp:nvSpPr>
        <dsp:cNvPr id="0" name=""/>
        <dsp:cNvSpPr/>
      </dsp:nvSpPr>
      <dsp:spPr>
        <a:xfrm>
          <a:off x="228938" y="656673"/>
          <a:ext cx="704426" cy="704426"/>
        </a:xfrm>
        <a:prstGeom prst="gear6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Copy_x</a:t>
          </a:r>
          <a:endParaRPr lang="es-CO" sz="800" kern="1200" dirty="0"/>
        </a:p>
      </dsp:txBody>
      <dsp:txXfrm>
        <a:off x="406279" y="835086"/>
        <a:ext cx="349744" cy="347600"/>
      </dsp:txXfrm>
    </dsp:sp>
    <dsp:sp modelId="{A7F65FE3-6371-4D2C-8001-70EA53428A42}">
      <dsp:nvSpPr>
        <dsp:cNvPr id="0" name=""/>
        <dsp:cNvSpPr/>
      </dsp:nvSpPr>
      <dsp:spPr>
        <a:xfrm rot="20700000">
          <a:off x="623489" y="170691"/>
          <a:ext cx="690194" cy="690194"/>
        </a:xfrm>
        <a:prstGeom prst="gear6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 err="1"/>
            <a:t>N_jobs</a:t>
          </a:r>
          <a:endParaRPr lang="es-CO" sz="800" kern="1200" dirty="0"/>
        </a:p>
      </dsp:txBody>
      <dsp:txXfrm rot="-20700000">
        <a:off x="774869" y="322071"/>
        <a:ext cx="387434" cy="387434"/>
      </dsp:txXfrm>
    </dsp:sp>
    <dsp:sp modelId="{08D27741-B0BF-4040-A319-AA926D4A2C12}">
      <dsp:nvSpPr>
        <dsp:cNvPr id="0" name=""/>
        <dsp:cNvSpPr/>
      </dsp:nvSpPr>
      <dsp:spPr>
        <a:xfrm>
          <a:off x="694060" y="752511"/>
          <a:ext cx="1239791" cy="1239791"/>
        </a:xfrm>
        <a:prstGeom prst="circularArrow">
          <a:avLst>
            <a:gd name="adj1" fmla="val 4688"/>
            <a:gd name="adj2" fmla="val 299029"/>
            <a:gd name="adj3" fmla="val 2400314"/>
            <a:gd name="adj4" fmla="val 16138345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3833-5069-4806-9DD4-47A028065FD4}">
      <dsp:nvSpPr>
        <dsp:cNvPr id="0" name=""/>
        <dsp:cNvSpPr/>
      </dsp:nvSpPr>
      <dsp:spPr>
        <a:xfrm>
          <a:off x="104186" y="511253"/>
          <a:ext cx="900785" cy="9007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64AC3-C1F5-4980-9316-641F3FA635FC}">
      <dsp:nvSpPr>
        <dsp:cNvPr id="0" name=""/>
        <dsp:cNvSpPr/>
      </dsp:nvSpPr>
      <dsp:spPr>
        <a:xfrm>
          <a:off x="463840" y="29955"/>
          <a:ext cx="971228" cy="97122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24647" y="188835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37437" y="201625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079071" y="19474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091861" y="20753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202650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5440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9831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12621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9831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12621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7012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802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202650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5440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9831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12621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9831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12621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7012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802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1B2A-EF1A-4414-9ADF-E73C8601C6D6}">
      <dsp:nvSpPr>
        <dsp:cNvPr id="0" name=""/>
        <dsp:cNvSpPr/>
      </dsp:nvSpPr>
      <dsp:spPr>
        <a:xfrm>
          <a:off x="914399" y="0"/>
          <a:ext cx="10363200" cy="6549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D4E5F-5624-4864-A278-87080C8F6396}">
      <dsp:nvSpPr>
        <dsp:cNvPr id="0" name=""/>
        <dsp:cNvSpPr/>
      </dsp:nvSpPr>
      <dsp:spPr>
        <a:xfrm>
          <a:off x="6101" y="196498"/>
          <a:ext cx="1907678" cy="2619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 los datos</a:t>
          </a:r>
          <a:endParaRPr lang="es-CO" sz="800" kern="1200" dirty="0">
            <a:latin typeface="+mj-lt"/>
          </a:endParaRPr>
        </a:p>
      </dsp:txBody>
      <dsp:txXfrm>
        <a:off x="18891" y="209288"/>
        <a:ext cx="1882098" cy="236418"/>
      </dsp:txXfrm>
    </dsp:sp>
    <dsp:sp modelId="{01AB36FB-03B9-4F3B-882F-280EAE148BC3}">
      <dsp:nvSpPr>
        <dsp:cNvPr id="0" name=""/>
        <dsp:cNvSpPr/>
      </dsp:nvSpPr>
      <dsp:spPr>
        <a:xfrm>
          <a:off x="2060525" y="199052"/>
          <a:ext cx="1907678" cy="26199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Procesamiento (limpieza y manejo de nulos)</a:t>
          </a:r>
          <a:endParaRPr lang="es-CO" sz="800" kern="1200" dirty="0">
            <a:latin typeface="+mj-lt"/>
          </a:endParaRPr>
        </a:p>
      </dsp:txBody>
      <dsp:txXfrm>
        <a:off x="2073315" y="211842"/>
        <a:ext cx="1882098" cy="236418"/>
      </dsp:txXfrm>
    </dsp:sp>
    <dsp:sp modelId="{0F47290F-CFBD-485D-A3BB-4C05974E8D64}">
      <dsp:nvSpPr>
        <dsp:cNvPr id="0" name=""/>
        <dsp:cNvSpPr/>
      </dsp:nvSpPr>
      <dsp:spPr>
        <a:xfrm>
          <a:off x="4114948" y="196498"/>
          <a:ext cx="1907678" cy="26199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 del modelo</a:t>
          </a:r>
          <a:endParaRPr lang="es-CO" sz="800" kern="1200" dirty="0">
            <a:latin typeface="+mj-lt"/>
          </a:endParaRPr>
        </a:p>
      </dsp:txBody>
      <dsp:txXfrm>
        <a:off x="4127738" y="209288"/>
        <a:ext cx="1882098" cy="236418"/>
      </dsp:txXfrm>
    </dsp:sp>
    <dsp:sp modelId="{F22009E7-9784-4338-8CDD-683255E5ACBE}">
      <dsp:nvSpPr>
        <dsp:cNvPr id="0" name=""/>
        <dsp:cNvSpPr/>
      </dsp:nvSpPr>
      <dsp:spPr>
        <a:xfrm>
          <a:off x="6169372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Selección/ajuste de los </a:t>
          </a:r>
          <a:r>
            <a:rPr lang="es-MX" sz="800" kern="1200" dirty="0" err="1">
              <a:latin typeface="+mj-lt"/>
            </a:rPr>
            <a:t>hiperparámetros</a:t>
          </a:r>
          <a:endParaRPr lang="es-CO" sz="800" kern="1200" dirty="0">
            <a:latin typeface="+mj-lt"/>
          </a:endParaRPr>
        </a:p>
      </dsp:txBody>
      <dsp:txXfrm>
        <a:off x="6182162" y="209288"/>
        <a:ext cx="1882098" cy="236418"/>
      </dsp:txXfrm>
    </dsp:sp>
    <dsp:sp modelId="{31A6A5EB-AFF6-4E10-97C7-7ACF269B628F}">
      <dsp:nvSpPr>
        <dsp:cNvPr id="0" name=""/>
        <dsp:cNvSpPr/>
      </dsp:nvSpPr>
      <dsp:spPr>
        <a:xfrm>
          <a:off x="8223795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Entrenamiento del modelo</a:t>
          </a:r>
          <a:endParaRPr lang="es-CO" sz="800" kern="1200" dirty="0">
            <a:latin typeface="+mj-lt"/>
          </a:endParaRPr>
        </a:p>
      </dsp:txBody>
      <dsp:txXfrm>
        <a:off x="8236585" y="209288"/>
        <a:ext cx="1882098" cy="236418"/>
      </dsp:txXfrm>
    </dsp:sp>
    <dsp:sp modelId="{7633BD8D-83DB-456B-8948-BF73E8D9505C}">
      <dsp:nvSpPr>
        <dsp:cNvPr id="0" name=""/>
        <dsp:cNvSpPr/>
      </dsp:nvSpPr>
      <dsp:spPr>
        <a:xfrm>
          <a:off x="10278219" y="196498"/>
          <a:ext cx="1907678" cy="26199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>
              <a:latin typeface="+mj-lt"/>
            </a:rPr>
            <a:t>Evaluación del modelo</a:t>
          </a:r>
          <a:endParaRPr lang="es-CO" sz="800" kern="1200" dirty="0">
            <a:latin typeface="+mj-lt"/>
          </a:endParaRPr>
        </a:p>
      </dsp:txBody>
      <dsp:txXfrm>
        <a:off x="10291009" y="209288"/>
        <a:ext cx="1882098" cy="236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422C2-00F7-4E22-B795-F03EEC17F683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3BC4B-C8F7-4700-B636-526F27C88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04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100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958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560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6862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852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3BC4B-C8F7-4700-B636-526F27C88347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0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37F02-0A15-497C-AC21-00F3A3A1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2135F9-9019-487D-BFBA-D373B5789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2A1C2-51A6-47DA-A48E-ACF14D21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0615B8-4990-4A7B-BD34-85495D07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7ADA81-2EF9-430E-BAAE-BBA825F1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724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8A647-9B3A-4AAA-9C9F-19D175BD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DF899BC-365D-43BE-BE86-762DC6E88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D7F5B5-CD53-4B04-B063-473E9010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73ED0D-5499-44C8-8219-1888D3E4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2475F-7F32-4CB5-B847-F69BFDD7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852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650CD5-F9B4-4BCE-A47C-F8DD9D933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DFC17F-39B0-40A3-8320-F0F53B96B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0FFCF5-B2F2-4AD8-8897-95A12F70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A923C8-E2C0-4B78-95CB-74F9801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B6BFD6-868D-4841-893B-68D27ED6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034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946F9-BE7B-9B83-A4AD-4291CEF8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61"/>
            <a:ext cx="9144000" cy="941439"/>
          </a:xfrm>
          <a:solidFill>
            <a:srgbClr val="FFFFFF"/>
          </a:solidFill>
          <a:ln w="34925" cap="flat" cmpd="thickThin">
            <a:solidFill>
              <a:schemeClr val="accent3">
                <a:alpha val="17000"/>
              </a:schemeClr>
            </a:solidFill>
            <a:bevel/>
          </a:ln>
        </p:spPr>
        <p:txBody>
          <a:bodyPr anchor="b"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CFAEC-2195-E240-24FC-44D8E472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74"/>
            <a:ext cx="9144000" cy="365125"/>
          </a:xfrm>
          <a:ln w="6350">
            <a:solidFill>
              <a:schemeClr val="accent3">
                <a:alpha val="20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AFFBE3-8236-B0D5-21A5-A74A27BB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DCC699-BBB8-F573-27FA-5258A6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475B8-C87C-7EA6-7E25-4427B2A4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879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00E4-4623-3829-D7C8-F12C9836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2F0F5-2C7E-C3F3-8102-87BE63D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7188"/>
          </a:xfrm>
          <a:ln>
            <a:solidFill>
              <a:schemeClr val="accent4">
                <a:alpha val="1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864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A5D25-D19F-F726-6B6F-A929BD58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041"/>
            <a:ext cx="10515600" cy="786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102A48-3DFF-6240-02F9-1AFAF8A10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224" y="4675189"/>
            <a:ext cx="3457575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524A-087F-BE21-33DD-F3A56F1F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8D5C0-60F5-8BED-13C2-78A43666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D0F17-0BA4-0C11-2E0D-995E774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33C99F4-4E92-F680-EC0E-542AAB1ED1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00075"/>
            <a:ext cx="4857750" cy="193816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62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120D-064B-9D06-1A60-8C8D14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A4B55-F632-D4EB-99FC-D1BA88C03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E9310D-DD61-1A6B-F331-3EEEFADDA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25400">
            <a:solidFill>
              <a:schemeClr val="accent1">
                <a:alpha val="37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390D67-76E7-727C-1581-5139657E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507B8-283D-1913-F943-984D113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F23C0-2B6F-C705-79F4-0CE0422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079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ación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AFFD-C157-D5A7-DA64-278B7E92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9"/>
            <a:ext cx="10515600" cy="10310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7425D-1291-2050-8B3E-1ABE9AD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915319"/>
            <a:ext cx="5157787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D965D-67FC-4EF4-3402-BA71D66A4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57787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AA82-40DA-2D96-1EA3-2A4436E5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5318"/>
            <a:ext cx="5183188" cy="4230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15C33B-882E-2466-D1BB-64656937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noFill/>
          <a:ln w="22225">
            <a:solidFill>
              <a:schemeClr val="accent4">
                <a:alpha val="15000"/>
              </a:schemeClr>
            </a:solidFill>
          </a:ln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4E45A-85A3-8CEF-FA52-B37DE701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9F98F6-9C84-6EF4-4C51-501D0E3B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769AD2-5996-3531-620C-2E23D715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2239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B4B8-8753-ADDD-47EA-F4AD6AA4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521"/>
            <a:ext cx="10515600" cy="2006958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AB0836-C050-A2AB-E46E-34CE06E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D8230-1FFE-A9E2-F7E7-86B266E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CFE4E-D080-3103-04E4-7EB2BC6C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6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8354-B0D4-E791-F214-F5D34F1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8E8D1-BEDC-A0E3-272A-1D0E3085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879F9-A92B-4C3F-203A-57F51D4D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25212"/>
            <a:ext cx="3932237" cy="3243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556E40-3FC3-B79C-5568-CADD6307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4D349F-2DEF-3B59-9789-A7F4E2E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49C8AC-7D92-A93B-FCB7-22D5FAEE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331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7068C-FC4D-1A53-62E9-5631BF2F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472870-9160-4FEC-90BB-507742478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C39FB-267E-77CE-9B31-6E3CDA5B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64542"/>
            <a:ext cx="3932237" cy="320444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76372-0318-2EAC-1D6D-4E48DEE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C4B3B6-9876-2935-B48C-6A02C5D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4BC042-629A-FE94-7783-FCEA2AFD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29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C6695-D2C7-49A8-B9F5-7811FAF2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7DC797-CF3F-4A0B-85AD-48FEAEE2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56172-4B4F-4A5A-97F7-FFD3743B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3DFB70-F1C5-4360-9A38-C6C7B3B2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BCB900-3697-45CE-A12B-136B33D1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0502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64A2-E9BE-5947-79BB-82CB6E1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07F53-DC28-7565-BDB2-A687CC36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19113-9C60-5CDB-2729-C93F6697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D5AAF-CB15-B336-2413-10579F2F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A6332-9833-D5B2-4A61-1D91339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5028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0CE74-7A6B-F7A2-A45D-0539E9611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CDC886-7001-1322-CEBF-81573196D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D4DA0-F68A-47FA-52C2-90F8E5BA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C6B1C-830B-46D8-3CE1-3BD47A12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A4367-6DE4-8044-5288-54AE079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0409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C2720-CEBC-929F-9C64-6D60EF5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AA3A89-32E1-FD7C-D2FA-1496B13B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B4A17-443C-8FC4-A5C6-5DD00D5C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1972F2D-6B11-8131-7C63-7079496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7" y="2436783"/>
            <a:ext cx="8569146" cy="19844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8000"/>
              </a:prstClr>
            </a:outerShdw>
          </a:effec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29A3275-ADBD-3BB8-95EB-E10EBE4D4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>
            <a:off x="6184491" y="0"/>
            <a:ext cx="6007509" cy="2182761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66A6623-0C25-4824-4D7C-1DCB30864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flipH="1">
            <a:off x="0" y="0"/>
            <a:ext cx="6184491" cy="2182761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F9DC41B-0924-DBD3-85D1-7321A9819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>
            <a:off x="6184491" y="4675239"/>
            <a:ext cx="6007509" cy="2182761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2E9735-93F5-D78E-9C91-51D70D598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68172"/>
          <a:stretch/>
        </p:blipFill>
        <p:spPr>
          <a:xfrm rot="10800000" flipH="1">
            <a:off x="0" y="4675239"/>
            <a:ext cx="6184491" cy="21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86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C2930-8896-491D-8CA0-7B2E3C91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5A03E-537A-4071-BC7D-3F7B4003E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F41B8-D3AA-4562-8AA0-C681294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9203A9-6CC8-4F2D-AB5B-6C5936A8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4AF37C-FE67-4F22-9E95-29A0736A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753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AFBB1-B688-4F9F-97B2-77FAF13F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EB058-6B25-4267-B5F2-0B059AEED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C9F60F-5D89-4058-9A4E-4DB630531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B0FC2B-A088-432D-ACF6-729FBC68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D9502B-CF14-449A-9740-4CAA2223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288F25-A436-4857-9C48-EF43D73E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61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60CCC-0F3B-4A5E-9C07-A126189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5063FD-777E-46EF-9AEB-DA3AE46F3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B39120-F956-4256-BB4E-3FF14B49C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5B1039-40FE-410E-8111-E8A573B93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D2C156-BA1B-4DCD-9620-9D495032D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3D0900-23A5-4160-87C2-61359546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43F407-21BD-4A92-8A6C-077A8346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2DF860-9096-4367-9248-5E135BC2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722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130AD-961B-485C-A296-5E3090E1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8359E4-09AD-4F79-9A5E-2274A404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DAA89E-51F7-4B19-8986-07DFD88F2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6C0906-A36C-41C7-8812-A47B69C6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28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69F52C-4C15-49FC-8D13-AD89BA40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A8309A7-DA77-428E-9FF1-04D92E0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9D4A68-CB86-4E53-A387-914A35E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608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6D3D8-F537-449C-82A0-99210128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2869F6-BAD0-48CF-8D3F-01D975C5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A2DA5A-021D-478A-8749-A027ABAF4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AF805D-F476-410E-95E6-02C9F2B9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474012-9240-47E9-8189-DBA00BB2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4587F3-5ABE-4E2B-8812-0E45A148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90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050E3-F219-4EA7-AF15-A5BA6B06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6D5282-82EF-47DA-BBCB-86C98F0C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894DCC-13A5-4900-AF93-EF8FAAD08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86C169-67FA-439F-87E7-A5253981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A25292-2A2E-4C35-ABB6-135A85E8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D19A42-7343-4AC4-A477-41A8C1BE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8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ADE2D6B-FC46-4BD7-9700-EC12A3C7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AFBC3-2332-4468-BF18-D24CD549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C52887-1EC5-41EA-9524-B94AC7C64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D2546-A383-4A30-90D5-987814BFF6D6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5655D4-639E-4A22-9FAC-2C7D1CA5C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147E31-8ED6-4A61-AB06-142DAAE44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4A46A-0024-420B-9809-E4DE09A12D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421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11A209-C42E-B714-A03D-5AE9389F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119"/>
            <a:ext cx="10515600" cy="1080217"/>
          </a:xfrm>
          <a:prstGeom prst="rect">
            <a:avLst/>
          </a:prstGeom>
          <a:solidFill>
            <a:srgbClr val="FFFFFF">
              <a:alpha val="68000"/>
            </a:srgbClr>
          </a:solidFill>
          <a:ln w="28575" cmpd="thickThin">
            <a:solidFill>
              <a:schemeClr val="accent3">
                <a:alpha val="36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0A36D-EF5A-5E93-A124-AA7D2923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742" y="1864954"/>
            <a:ext cx="10515600" cy="4351338"/>
          </a:xfrm>
          <a:prstGeom prst="rect">
            <a:avLst/>
          </a:prstGeom>
          <a:solidFill>
            <a:srgbClr val="FFFFFF">
              <a:alpha val="83000"/>
            </a:srgbClr>
          </a:solidFill>
          <a:ln w="15875" cap="sq">
            <a:solidFill>
              <a:schemeClr val="accent1">
                <a:alpha val="31000"/>
              </a:schemeClr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38F48-2C64-DF3A-43C6-AD0E3D03F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87210-C3B0-44AB-9478-8E13CD145314}" type="datetimeFigureOut">
              <a:rPr lang="es-CO" smtClean="0"/>
              <a:t>28/10/2024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76324-8AD7-CC9A-0DE6-FE65E29E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38A2-47AA-47EE-2AC2-39AA5B4C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71FB5-FFE7-4195-B64C-1112C38C2E1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869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18" Type="http://schemas.openxmlformats.org/officeDocument/2006/relationships/diagramColors" Target="../diagrams/colors7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17" Type="http://schemas.openxmlformats.org/officeDocument/2006/relationships/diagramQuickStyle" Target="../diagrams/quickStyle7.xml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diagramData" Target="../diagrams/data7.xml"/><Relationship Id="rId10" Type="http://schemas.openxmlformats.org/officeDocument/2006/relationships/diagramData" Target="../diagrams/data6.xml"/><Relationship Id="rId19" Type="http://schemas.microsoft.com/office/2007/relationships/diagramDrawing" Target="../diagrams/drawing7.xml"/><Relationship Id="rId4" Type="http://schemas.openxmlformats.org/officeDocument/2006/relationships/image" Target="../media/image14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8.xml"/><Relationship Id="rId10" Type="http://schemas.openxmlformats.org/officeDocument/2006/relationships/diagramData" Target="../diagrams/data9.xml"/><Relationship Id="rId4" Type="http://schemas.openxmlformats.org/officeDocument/2006/relationships/image" Target="../media/image14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18" Type="http://schemas.openxmlformats.org/officeDocument/2006/relationships/diagramColors" Target="../diagrams/colors1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17" Type="http://schemas.openxmlformats.org/officeDocument/2006/relationships/diagramQuickStyle" Target="../diagrams/quickStyle12.xml"/><Relationship Id="rId2" Type="http://schemas.openxmlformats.org/officeDocument/2006/relationships/notesSlide" Target="../notesSlides/notesSlide5.xml"/><Relationship Id="rId16" Type="http://schemas.openxmlformats.org/officeDocument/2006/relationships/diagramLayout" Target="../diagrams/layout1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5" Type="http://schemas.openxmlformats.org/officeDocument/2006/relationships/diagramData" Target="../diagrams/data12.xml"/><Relationship Id="rId10" Type="http://schemas.openxmlformats.org/officeDocument/2006/relationships/diagramData" Target="../diagrams/data11.xml"/><Relationship Id="rId19" Type="http://schemas.microsoft.com/office/2007/relationships/diagramDrawing" Target="../diagrams/drawing12.xml"/><Relationship Id="rId4" Type="http://schemas.openxmlformats.org/officeDocument/2006/relationships/image" Target="../media/image14.png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4.xml"/><Relationship Id="rId18" Type="http://schemas.openxmlformats.org/officeDocument/2006/relationships/diagramColors" Target="../diagrams/colors1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4.xml"/><Relationship Id="rId17" Type="http://schemas.openxmlformats.org/officeDocument/2006/relationships/diagramQuickStyle" Target="../diagrams/quickStyle15.xml"/><Relationship Id="rId2" Type="http://schemas.openxmlformats.org/officeDocument/2006/relationships/notesSlide" Target="../notesSlides/notesSlide6.xml"/><Relationship Id="rId16" Type="http://schemas.openxmlformats.org/officeDocument/2006/relationships/diagramLayout" Target="../diagrams/layout1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4.xml"/><Relationship Id="rId5" Type="http://schemas.openxmlformats.org/officeDocument/2006/relationships/diagramData" Target="../diagrams/data13.xml"/><Relationship Id="rId15" Type="http://schemas.openxmlformats.org/officeDocument/2006/relationships/diagramData" Target="../diagrams/data15.xml"/><Relationship Id="rId10" Type="http://schemas.openxmlformats.org/officeDocument/2006/relationships/diagramData" Target="../diagrams/data14.xml"/><Relationship Id="rId19" Type="http://schemas.microsoft.com/office/2007/relationships/diagramDrawing" Target="../diagrams/drawing15.xml"/><Relationship Id="rId4" Type="http://schemas.openxmlformats.org/officeDocument/2006/relationships/image" Target="../media/image14.png"/><Relationship Id="rId9" Type="http://schemas.microsoft.com/office/2007/relationships/diagramDrawing" Target="../diagrams/drawing13.xml"/><Relationship Id="rId14" Type="http://schemas.microsoft.com/office/2007/relationships/diagramDrawing" Target="../diagrams/drawin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813A0-0B9C-48E8-8461-5C291C7C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8183"/>
            <a:ext cx="9144000" cy="2129589"/>
          </a:xfrm>
        </p:spPr>
        <p:txBody>
          <a:bodyPr>
            <a:normAutofit/>
          </a:bodyPr>
          <a:lstStyle/>
          <a:p>
            <a:r>
              <a:rPr lang="es-MX" dirty="0"/>
              <a:t>Introducción al Aprendizaje de Maquina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56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D9996-4198-4F5A-9874-7972A81B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019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 de los datos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ADDA2C1-38D9-4853-93A9-C1D238A2B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304512"/>
              </p:ext>
            </p:extLst>
          </p:nvPr>
        </p:nvGraphicFramePr>
        <p:xfrm>
          <a:off x="2827020" y="1414144"/>
          <a:ext cx="6088380" cy="482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380">
                  <a:extLst>
                    <a:ext uri="{9D8B030D-6E8A-4147-A177-3AD203B41FA5}">
                      <a16:colId xmlns:a16="http://schemas.microsoft.com/office/drawing/2014/main" val="960805176"/>
                    </a:ext>
                  </a:extLst>
                </a:gridCol>
              </a:tblGrid>
              <a:tr h="483933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+mj-lt"/>
                        </a:rPr>
                        <a:t>TRAIN – VAL -TEST</a:t>
                      </a:r>
                      <a:endParaRPr lang="es-CO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20636"/>
                  </a:ext>
                </a:extLst>
              </a:tr>
              <a:tr h="4342703"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12984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BEB02CEF-5FAC-4124-B976-0205B21F9180}"/>
              </a:ext>
            </a:extLst>
          </p:cNvPr>
          <p:cNvSpPr/>
          <p:nvPr/>
        </p:nvSpPr>
        <p:spPr>
          <a:xfrm>
            <a:off x="3497579" y="2240279"/>
            <a:ext cx="1535331" cy="359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DATASET</a:t>
            </a:r>
          </a:p>
          <a:p>
            <a:pPr algn="ctr"/>
            <a:r>
              <a:rPr lang="es-MX" dirty="0"/>
              <a:t>etiquetado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DD5855D-CEFB-434F-B7CD-0D61EB8DE42E}"/>
              </a:ext>
            </a:extLst>
          </p:cNvPr>
          <p:cNvSpPr/>
          <p:nvPr/>
        </p:nvSpPr>
        <p:spPr>
          <a:xfrm>
            <a:off x="5493948" y="3371693"/>
            <a:ext cx="750388" cy="6351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85FC90-26B8-4853-AF77-C2A6F3EC4019}"/>
              </a:ext>
            </a:extLst>
          </p:cNvPr>
          <p:cNvSpPr/>
          <p:nvPr/>
        </p:nvSpPr>
        <p:spPr>
          <a:xfrm>
            <a:off x="6730153" y="3431547"/>
            <a:ext cx="1535331" cy="23995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TRAIN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DF37D1-8F02-40EE-BB5F-2894A4791E42}"/>
              </a:ext>
            </a:extLst>
          </p:cNvPr>
          <p:cNvSpPr/>
          <p:nvPr/>
        </p:nvSpPr>
        <p:spPr>
          <a:xfrm>
            <a:off x="6728459" y="2651759"/>
            <a:ext cx="1535331" cy="7662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VALIDATION</a:t>
            </a:r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EE0752-94E1-46A4-B0A6-14203F10EBF7}"/>
              </a:ext>
            </a:extLst>
          </p:cNvPr>
          <p:cNvSpPr/>
          <p:nvPr/>
        </p:nvSpPr>
        <p:spPr>
          <a:xfrm>
            <a:off x="6728459" y="2240280"/>
            <a:ext cx="1535331" cy="5545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TEST</a:t>
            </a:r>
            <a:endParaRPr lang="es-CO" dirty="0"/>
          </a:p>
        </p:txBody>
      </p:sp>
      <p:graphicFrame>
        <p:nvGraphicFramePr>
          <p:cNvPr id="10" name="Marcador de contenido 3">
            <a:extLst>
              <a:ext uri="{FF2B5EF4-FFF2-40B4-BE49-F238E27FC236}">
                <a16:creationId xmlns:a16="http://schemas.microsoft.com/office/drawing/2014/main" id="{902B6C3C-1B23-421F-AE8E-FF0059ACD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179774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2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FD9D3-2FF8-4830-A2F6-3C35450E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r>
              <a:rPr lang="es-MX" b="1" dirty="0"/>
              <a:t>Compromiso entre sesgo y varianza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ACA77A-69DF-4890-8A61-9ECDA1D8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6" y="1961877"/>
            <a:ext cx="5776104" cy="40646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1A0F13-192D-41F3-B0B5-A1C59FE6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08" y="1961876"/>
            <a:ext cx="4144992" cy="4013056"/>
          </a:xfrm>
          <a:prstGeom prst="rect">
            <a:avLst/>
          </a:prstGeom>
        </p:spPr>
      </p:pic>
      <p:graphicFrame>
        <p:nvGraphicFramePr>
          <p:cNvPr id="8" name="Marcador de contenido 3">
            <a:extLst>
              <a:ext uri="{FF2B5EF4-FFF2-40B4-BE49-F238E27FC236}">
                <a16:creationId xmlns:a16="http://schemas.microsoft.com/office/drawing/2014/main" id="{B488AECA-2FFA-4A38-9B45-34B4515F3E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78537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B4EF-06BF-4F5C-A84B-B81C97B0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0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b="1" dirty="0"/>
              <a:t>Regularización</a:t>
            </a:r>
            <a:endParaRPr lang="es-CO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A23CD1-9DD4-40F0-B49C-7C7D57871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600" y="2199436"/>
            <a:ext cx="5029200" cy="2995393"/>
          </a:xfrm>
        </p:spPr>
      </p:pic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F897A258-BC13-4E15-BA24-72F971A6EA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86505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9E673235-C831-4367-BABA-F47273483D53}"/>
              </a:ext>
            </a:extLst>
          </p:cNvPr>
          <p:cNvSpPr txBox="1"/>
          <p:nvPr/>
        </p:nvSpPr>
        <p:spPr>
          <a:xfrm>
            <a:off x="592667" y="1700585"/>
            <a:ext cx="5503333" cy="380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b="0" dirty="0"/>
              <a:t>Tenemos una prueba sobre colores</a:t>
            </a:r>
          </a:p>
          <a:p>
            <a:endParaRPr lang="es-MX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/>
              <a:t>Regularización baja:</a:t>
            </a:r>
            <a:r>
              <a:rPr lang="es-CO" altLang="es-CO" sz="1400" b="0" dirty="0"/>
              <a:t> Te hace memorizar cada pequeño detalle de los ejemplos de colores, pero luego te confundes si el color cambia un poquito.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/>
              <a:t>Regularización alta:</a:t>
            </a:r>
            <a:r>
              <a:rPr lang="es-CO" altLang="es-CO" sz="1400" b="0" dirty="0"/>
              <a:t> Te ayuda a aprender los colores de forma general, sin enfocarte en detalles pequeños. Así, puedes reconocer un color aunque sea un poco diferente del que estudiaste.</a:t>
            </a:r>
          </a:p>
          <a:p>
            <a:endParaRPr lang="es-CO" altLang="es-CO" sz="1400" b="0" dirty="0"/>
          </a:p>
          <a:p>
            <a:r>
              <a:rPr lang="es-CO" altLang="es-CO" sz="1400" dirty="0"/>
              <a:t>Tipos de regularización: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/>
              <a:t>Lasso (L1):</a:t>
            </a:r>
            <a:r>
              <a:rPr lang="es-CO" altLang="es-CO" sz="1400" b="0" dirty="0"/>
              <a:t> Solo lo esencial, como una lista corta.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/>
              <a:t>Ridge (L2):</a:t>
            </a:r>
            <a:r>
              <a:rPr lang="es-CO" altLang="es-CO" sz="1400" b="0" dirty="0"/>
              <a:t> Lista completa, pero sin exagerar ningún detalle.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 err="1"/>
              <a:t>Elastic</a:t>
            </a:r>
            <a:r>
              <a:rPr lang="es-CO" altLang="es-CO" sz="1400" dirty="0"/>
              <a:t> Net:</a:t>
            </a:r>
            <a:r>
              <a:rPr lang="es-CO" altLang="es-CO" sz="1400" b="0" dirty="0"/>
              <a:t> Combina Lasso y Ridge, equilibrando ambos enfoques.</a:t>
            </a:r>
          </a:p>
        </p:txBody>
      </p:sp>
    </p:spTree>
    <p:extLst>
      <p:ext uri="{BB962C8B-B14F-4D97-AF65-F5344CB8AC3E}">
        <p14:creationId xmlns:p14="http://schemas.microsoft.com/office/powerpoint/2010/main" val="424497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B8A42-A71B-493B-BE4A-42569031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285365"/>
            <a:ext cx="10805160" cy="1325563"/>
          </a:xfrm>
        </p:spPr>
        <p:txBody>
          <a:bodyPr/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Principio de Parsimonia – Navaja de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Occham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4E4F0-D84D-4332-83FC-EAD2B298A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466" y="3588702"/>
            <a:ext cx="7603067" cy="963295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>
                <a:latin typeface="+mj-lt"/>
              </a:rPr>
              <a:t>Preferir explicaciones más simples a más complejas si explican de igual forma el fenómeno</a:t>
            </a:r>
            <a:endParaRPr lang="es-CO" dirty="0">
              <a:latin typeface="+mj-lt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4E8EAEE-C910-4907-8492-71A3B8181BF8}"/>
              </a:ext>
            </a:extLst>
          </p:cNvPr>
          <p:cNvSpPr/>
          <p:nvPr/>
        </p:nvSpPr>
        <p:spPr>
          <a:xfrm>
            <a:off x="548640" y="2285365"/>
            <a:ext cx="10805160" cy="26066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964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CDD4C-3DD4-436B-B85E-F92B8F1E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Regresión Lineal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60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EFCA31-65A3-4B8D-B53D-86D577B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7" y="151986"/>
            <a:ext cx="2190417" cy="2192867"/>
          </a:xfrm>
          <a:prstGeom prst="round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3A64E9-83E6-4B9F-B272-D456E63A6817}"/>
              </a:ext>
            </a:extLst>
          </p:cNvPr>
          <p:cNvSpPr txBox="1"/>
          <p:nvPr/>
        </p:nvSpPr>
        <p:spPr>
          <a:xfrm>
            <a:off x="445025" y="2357871"/>
            <a:ext cx="2044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¿Cuánto crecerán las zanahorias en el huerto después de que hayan pasado n días?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1668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EFCA31-65A3-4B8D-B53D-86D577B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7" y="151986"/>
            <a:ext cx="2190417" cy="2192867"/>
          </a:xfrm>
          <a:prstGeom prst="round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3A64E9-83E6-4B9F-B272-D456E63A6817}"/>
              </a:ext>
            </a:extLst>
          </p:cNvPr>
          <p:cNvSpPr txBox="1"/>
          <p:nvPr/>
        </p:nvSpPr>
        <p:spPr>
          <a:xfrm>
            <a:off x="445025" y="2357871"/>
            <a:ext cx="2044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¿Cuánto crecerán las zanahorias en el huerto después de que hayan pasado n días?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9E922A-B465-47AC-922A-0838A40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996" y="446438"/>
            <a:ext cx="2752726" cy="2166938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736F56-0C80-47B9-AF78-3EC30CAF621F}"/>
              </a:ext>
            </a:extLst>
          </p:cNvPr>
          <p:cNvSpPr/>
          <p:nvPr/>
        </p:nvSpPr>
        <p:spPr>
          <a:xfrm rot="19354216" flipV="1">
            <a:off x="3485818" y="1393162"/>
            <a:ext cx="3169267" cy="45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D5D552-BA5B-4B6B-B9A4-4D8F359B9C30}"/>
              </a:ext>
            </a:extLst>
          </p:cNvPr>
          <p:cNvSpPr txBox="1"/>
          <p:nvPr/>
        </p:nvSpPr>
        <p:spPr>
          <a:xfrm>
            <a:off x="6342702" y="991298"/>
            <a:ext cx="237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¿Cómo predecimos el tamaño de las zanahorias sabiendo que hay una relación lineal?</a:t>
            </a:r>
            <a:endParaRPr lang="es-CO" dirty="0"/>
          </a:p>
        </p:txBody>
      </p:sp>
      <p:graphicFrame>
        <p:nvGraphicFramePr>
          <p:cNvPr id="20" name="Marcador de contenido 3">
            <a:extLst>
              <a:ext uri="{FF2B5EF4-FFF2-40B4-BE49-F238E27FC236}">
                <a16:creationId xmlns:a16="http://schemas.microsoft.com/office/drawing/2014/main" id="{456BB9BF-76BF-436D-B31E-FAF688CF2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721104"/>
              </p:ext>
            </p:extLst>
          </p:nvPr>
        </p:nvGraphicFramePr>
        <p:xfrm>
          <a:off x="0" y="6195350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Rectángulo 30">
            <a:extLst>
              <a:ext uri="{FF2B5EF4-FFF2-40B4-BE49-F238E27FC236}">
                <a16:creationId xmlns:a16="http://schemas.microsoft.com/office/drawing/2014/main" id="{EC8899F5-00A4-4A63-B91B-3AFD1DE65881}"/>
              </a:ext>
            </a:extLst>
          </p:cNvPr>
          <p:cNvSpPr/>
          <p:nvPr/>
        </p:nvSpPr>
        <p:spPr>
          <a:xfrm>
            <a:off x="9467342" y="968484"/>
            <a:ext cx="985279" cy="11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DATASET</a:t>
            </a:r>
          </a:p>
          <a:p>
            <a:pPr algn="ctr"/>
            <a:r>
              <a:rPr lang="es-MX" sz="1100" dirty="0"/>
              <a:t>etiquetado</a:t>
            </a:r>
            <a:endParaRPr lang="es-CO" sz="1100" dirty="0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365AC35-BF71-4C73-A295-0718C03ADFE5}"/>
              </a:ext>
            </a:extLst>
          </p:cNvPr>
          <p:cNvSpPr/>
          <p:nvPr/>
        </p:nvSpPr>
        <p:spPr>
          <a:xfrm>
            <a:off x="10605746" y="1453343"/>
            <a:ext cx="306734" cy="20779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E78F886-86BC-4B44-BAAD-6B0BC36AD93B}"/>
              </a:ext>
            </a:extLst>
          </p:cNvPr>
          <p:cNvSpPr/>
          <p:nvPr/>
        </p:nvSpPr>
        <p:spPr>
          <a:xfrm>
            <a:off x="11028000" y="1362826"/>
            <a:ext cx="985279" cy="7850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TRAIN</a:t>
            </a:r>
            <a:endParaRPr lang="es-CO" sz="11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1679058-2508-42B5-A86B-B4FDA2AA72F7}"/>
              </a:ext>
            </a:extLst>
          </p:cNvPr>
          <p:cNvSpPr/>
          <p:nvPr/>
        </p:nvSpPr>
        <p:spPr>
          <a:xfrm>
            <a:off x="11028000" y="1114565"/>
            <a:ext cx="985279" cy="2506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VALIDATION</a:t>
            </a:r>
            <a:endParaRPr lang="es-CO" sz="11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CAC5A3F-799D-4F0F-BFE8-97727364C8B5}"/>
              </a:ext>
            </a:extLst>
          </p:cNvPr>
          <p:cNvSpPr/>
          <p:nvPr/>
        </p:nvSpPr>
        <p:spPr>
          <a:xfrm>
            <a:off x="11028000" y="933155"/>
            <a:ext cx="985279" cy="1814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TEST</a:t>
            </a:r>
            <a:endParaRPr lang="es-CO" sz="1100" dirty="0"/>
          </a:p>
        </p:txBody>
      </p:sp>
      <p:graphicFrame>
        <p:nvGraphicFramePr>
          <p:cNvPr id="38" name="Marcador de contenido 3">
            <a:extLst>
              <a:ext uri="{FF2B5EF4-FFF2-40B4-BE49-F238E27FC236}">
                <a16:creationId xmlns:a16="http://schemas.microsoft.com/office/drawing/2014/main" id="{57AC2F21-7359-4E24-A1CA-9FDD5F167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240862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C5D09A74-A81D-4C90-8BFD-4B6ACACC5932}"/>
              </a:ext>
            </a:extLst>
          </p:cNvPr>
          <p:cNvSpPr/>
          <p:nvPr/>
        </p:nvSpPr>
        <p:spPr>
          <a:xfrm>
            <a:off x="10605746" y="1470276"/>
            <a:ext cx="306734" cy="20779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A9331F7-4D17-45BB-9235-5E5E283FFCC2}"/>
              </a:ext>
            </a:extLst>
          </p:cNvPr>
          <p:cNvSpPr/>
          <p:nvPr/>
        </p:nvSpPr>
        <p:spPr>
          <a:xfrm>
            <a:off x="11028000" y="1379759"/>
            <a:ext cx="985279" cy="7850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TRAIN</a:t>
            </a:r>
            <a:endParaRPr lang="es-CO" sz="11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3A3055F-46EC-4DE4-AEB8-A89246F639F3}"/>
              </a:ext>
            </a:extLst>
          </p:cNvPr>
          <p:cNvSpPr/>
          <p:nvPr/>
        </p:nvSpPr>
        <p:spPr>
          <a:xfrm>
            <a:off x="11028000" y="1131498"/>
            <a:ext cx="985279" cy="2506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VALIDATION</a:t>
            </a:r>
            <a:endParaRPr lang="es-CO" sz="1100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24AA7AC-5193-4875-A6C5-9361DD5BADF8}"/>
              </a:ext>
            </a:extLst>
          </p:cNvPr>
          <p:cNvSpPr/>
          <p:nvPr/>
        </p:nvSpPr>
        <p:spPr>
          <a:xfrm>
            <a:off x="11028000" y="950088"/>
            <a:ext cx="985279" cy="1814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TEST</a:t>
            </a:r>
            <a:endParaRPr lang="es-CO" sz="1100" dirty="0"/>
          </a:p>
        </p:txBody>
      </p:sp>
      <p:graphicFrame>
        <p:nvGraphicFramePr>
          <p:cNvPr id="47" name="Marcador de contenido 3">
            <a:extLst>
              <a:ext uri="{FF2B5EF4-FFF2-40B4-BE49-F238E27FC236}">
                <a16:creationId xmlns:a16="http://schemas.microsoft.com/office/drawing/2014/main" id="{D48B40B2-5F69-457C-B5B9-856F13185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240862"/>
              </p:ext>
            </p:extLst>
          </p:nvPr>
        </p:nvGraphicFramePr>
        <p:xfrm>
          <a:off x="0" y="6209464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5676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32" grpId="0" animBg="1"/>
      <p:bldP spid="33" grpId="0" animBg="1"/>
      <p:bldP spid="34" grpId="0" animBg="1"/>
      <p:bldP spid="35" grpId="0" animBg="1"/>
      <p:bldP spid="43" grpId="0" animBg="1"/>
      <p:bldP spid="44" grpId="0" animBg="1"/>
      <p:bldP spid="45" grpId="0" animBg="1"/>
      <p:bldP spid="46" grpId="0" animBg="1"/>
      <p:bldGraphic spid="4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CA67496-B14B-4AED-9FFF-825C496AE5C6}"/>
              </a:ext>
            </a:extLst>
          </p:cNvPr>
          <p:cNvSpPr/>
          <p:nvPr/>
        </p:nvSpPr>
        <p:spPr>
          <a:xfrm>
            <a:off x="3048000" y="-8467"/>
            <a:ext cx="6096000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8A7CA8D-1A02-4283-AC10-819F4A2C51A8}"/>
              </a:ext>
            </a:extLst>
          </p:cNvPr>
          <p:cNvSpPr/>
          <p:nvPr/>
        </p:nvSpPr>
        <p:spPr>
          <a:xfrm>
            <a:off x="9282831" y="-26904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Selección de los datos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91A3367-4170-4093-9508-AB329F7A232D}"/>
              </a:ext>
            </a:extLst>
          </p:cNvPr>
          <p:cNvSpPr/>
          <p:nvPr/>
        </p:nvSpPr>
        <p:spPr>
          <a:xfrm>
            <a:off x="4416" y="-16956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EFCA31-65A3-4B8D-B53D-86D577B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7" y="151986"/>
            <a:ext cx="2190417" cy="2192867"/>
          </a:xfrm>
          <a:prstGeom prst="round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3A64E9-83E6-4B9F-B272-D456E63A6817}"/>
              </a:ext>
            </a:extLst>
          </p:cNvPr>
          <p:cNvSpPr txBox="1"/>
          <p:nvPr/>
        </p:nvSpPr>
        <p:spPr>
          <a:xfrm>
            <a:off x="445025" y="2357871"/>
            <a:ext cx="2044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¿Cuánto crecerán las zanahorias en el huerto después de que hayan pasado n días?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9E922A-B465-47AC-922A-0838A40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996" y="446438"/>
            <a:ext cx="2752726" cy="2166938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736F56-0C80-47B9-AF78-3EC30CAF621F}"/>
              </a:ext>
            </a:extLst>
          </p:cNvPr>
          <p:cNvSpPr/>
          <p:nvPr/>
        </p:nvSpPr>
        <p:spPr>
          <a:xfrm rot="19354216" flipV="1">
            <a:off x="3485818" y="1393162"/>
            <a:ext cx="3169267" cy="45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D5D552-BA5B-4B6B-B9A4-4D8F359B9C30}"/>
              </a:ext>
            </a:extLst>
          </p:cNvPr>
          <p:cNvSpPr txBox="1"/>
          <p:nvPr/>
        </p:nvSpPr>
        <p:spPr>
          <a:xfrm>
            <a:off x="6342702" y="991298"/>
            <a:ext cx="237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¿Cómo predecimos el tamaño de las zanahorias sabiendo que hay una relación lineal?</a:t>
            </a:r>
            <a:endParaRPr lang="es-CO" dirty="0"/>
          </a:p>
        </p:txBody>
      </p:sp>
      <p:graphicFrame>
        <p:nvGraphicFramePr>
          <p:cNvPr id="20" name="Marcador de contenido 3">
            <a:extLst>
              <a:ext uri="{FF2B5EF4-FFF2-40B4-BE49-F238E27FC236}">
                <a16:creationId xmlns:a16="http://schemas.microsoft.com/office/drawing/2014/main" id="{456BB9BF-76BF-436D-B31E-FAF688CF2704}"/>
              </a:ext>
            </a:extLst>
          </p:cNvPr>
          <p:cNvGraphicFramePr>
            <a:graphicFrameLocks/>
          </p:cNvGraphicFramePr>
          <p:nvPr/>
        </p:nvGraphicFramePr>
        <p:xfrm>
          <a:off x="0" y="6195350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Rectángulo 30">
            <a:extLst>
              <a:ext uri="{FF2B5EF4-FFF2-40B4-BE49-F238E27FC236}">
                <a16:creationId xmlns:a16="http://schemas.microsoft.com/office/drawing/2014/main" id="{EC8899F5-00A4-4A63-B91B-3AFD1DE65881}"/>
              </a:ext>
            </a:extLst>
          </p:cNvPr>
          <p:cNvSpPr/>
          <p:nvPr/>
        </p:nvSpPr>
        <p:spPr>
          <a:xfrm>
            <a:off x="9467342" y="968484"/>
            <a:ext cx="985279" cy="11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DATASET</a:t>
            </a:r>
          </a:p>
          <a:p>
            <a:pPr algn="ctr"/>
            <a:r>
              <a:rPr lang="es-MX" sz="1100" dirty="0"/>
              <a:t>etiquetado</a:t>
            </a:r>
            <a:endParaRPr lang="es-CO" sz="1100" dirty="0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365AC35-BF71-4C73-A295-0718C03ADFE5}"/>
              </a:ext>
            </a:extLst>
          </p:cNvPr>
          <p:cNvSpPr/>
          <p:nvPr/>
        </p:nvSpPr>
        <p:spPr>
          <a:xfrm>
            <a:off x="10605746" y="1453343"/>
            <a:ext cx="306734" cy="20779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E78F886-86BC-4B44-BAAD-6B0BC36AD93B}"/>
              </a:ext>
            </a:extLst>
          </p:cNvPr>
          <p:cNvSpPr/>
          <p:nvPr/>
        </p:nvSpPr>
        <p:spPr>
          <a:xfrm>
            <a:off x="11028000" y="1362826"/>
            <a:ext cx="985279" cy="7850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TRAIN</a:t>
            </a:r>
            <a:endParaRPr lang="es-CO" sz="11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1679058-2508-42B5-A86B-B4FDA2AA72F7}"/>
              </a:ext>
            </a:extLst>
          </p:cNvPr>
          <p:cNvSpPr/>
          <p:nvPr/>
        </p:nvSpPr>
        <p:spPr>
          <a:xfrm>
            <a:off x="11028000" y="1114565"/>
            <a:ext cx="985279" cy="2506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VALIDATION</a:t>
            </a:r>
            <a:endParaRPr lang="es-CO" sz="11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CAC5A3F-799D-4F0F-BFE8-97727364C8B5}"/>
              </a:ext>
            </a:extLst>
          </p:cNvPr>
          <p:cNvSpPr/>
          <p:nvPr/>
        </p:nvSpPr>
        <p:spPr>
          <a:xfrm>
            <a:off x="11028000" y="933155"/>
            <a:ext cx="985279" cy="1814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TEST</a:t>
            </a:r>
            <a:endParaRPr lang="es-CO" sz="1100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A065A6EF-AFAD-4ACD-9701-62CE7B6DF89A}"/>
              </a:ext>
            </a:extLst>
          </p:cNvPr>
          <p:cNvSpPr/>
          <p:nvPr/>
        </p:nvSpPr>
        <p:spPr>
          <a:xfrm>
            <a:off x="4416" y="3155705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Pendiente: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Cuanto crece la zanahoria cada día en promedio</a:t>
            </a:r>
          </a:p>
          <a:p>
            <a:pPr algn="ctr"/>
            <a:endParaRPr lang="es-MX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Intersección: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Tamaño inicial de la zanahoria (cero)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8" name="Marcador de contenido 3">
            <a:extLst>
              <a:ext uri="{FF2B5EF4-FFF2-40B4-BE49-F238E27FC236}">
                <a16:creationId xmlns:a16="http://schemas.microsoft.com/office/drawing/2014/main" id="{57AC2F21-7359-4E24-A1CA-9FDD5F167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791312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7613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4CDAE256-54F2-4120-9218-A1BF45B1C905}"/>
              </a:ext>
            </a:extLst>
          </p:cNvPr>
          <p:cNvSpPr/>
          <p:nvPr/>
        </p:nvSpPr>
        <p:spPr>
          <a:xfrm>
            <a:off x="3055202" y="3148603"/>
            <a:ext cx="6096000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chemeClr val="accent1">
                    <a:lumMod val="75000"/>
                  </a:schemeClr>
                </a:solidFill>
              </a:rPr>
              <a:t>Hiperparámetros</a:t>
            </a:r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 del modelo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CA67496-B14B-4AED-9FFF-825C496AE5C6}"/>
              </a:ext>
            </a:extLst>
          </p:cNvPr>
          <p:cNvSpPr/>
          <p:nvPr/>
        </p:nvSpPr>
        <p:spPr>
          <a:xfrm>
            <a:off x="3048000" y="0"/>
            <a:ext cx="6096000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8A7CA8D-1A02-4283-AC10-819F4A2C51A8}"/>
              </a:ext>
            </a:extLst>
          </p:cNvPr>
          <p:cNvSpPr/>
          <p:nvPr/>
        </p:nvSpPr>
        <p:spPr>
          <a:xfrm>
            <a:off x="9282831" y="-26904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Selección de los datos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91A3367-4170-4093-9508-AB329F7A232D}"/>
              </a:ext>
            </a:extLst>
          </p:cNvPr>
          <p:cNvSpPr/>
          <p:nvPr/>
        </p:nvSpPr>
        <p:spPr>
          <a:xfrm>
            <a:off x="4416" y="-8489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EFCA31-65A3-4B8D-B53D-86D577B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7" y="151986"/>
            <a:ext cx="2190417" cy="2192867"/>
          </a:xfrm>
          <a:prstGeom prst="round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3A64E9-83E6-4B9F-B272-D456E63A6817}"/>
              </a:ext>
            </a:extLst>
          </p:cNvPr>
          <p:cNvSpPr txBox="1"/>
          <p:nvPr/>
        </p:nvSpPr>
        <p:spPr>
          <a:xfrm>
            <a:off x="445025" y="2357871"/>
            <a:ext cx="204417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¿Cuánto crecerán las zanahorias en el huerto después de que hayan pasado n días?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9E922A-B465-47AC-922A-0838A40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996" y="446438"/>
            <a:ext cx="2752726" cy="2166938"/>
          </a:xfrm>
          <a:prstGeom prst="rect">
            <a:avLst/>
          </a:prstGeom>
          <a:ln>
            <a:noFill/>
          </a:ln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736F56-0C80-47B9-AF78-3EC30CAF621F}"/>
              </a:ext>
            </a:extLst>
          </p:cNvPr>
          <p:cNvSpPr/>
          <p:nvPr/>
        </p:nvSpPr>
        <p:spPr>
          <a:xfrm rot="19354216" flipV="1">
            <a:off x="3485818" y="1393162"/>
            <a:ext cx="3169267" cy="457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D5D552-BA5B-4B6B-B9A4-4D8F359B9C30}"/>
              </a:ext>
            </a:extLst>
          </p:cNvPr>
          <p:cNvSpPr txBox="1"/>
          <p:nvPr/>
        </p:nvSpPr>
        <p:spPr>
          <a:xfrm>
            <a:off x="6342702" y="991298"/>
            <a:ext cx="2379133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¿Cómo predecimos el tamaño de las zanahorias sabiendo que hay una relación lineal?</a:t>
            </a:r>
            <a:endParaRPr lang="es-CO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5A1182D-1F17-4B19-8858-4244FEF00F91}"/>
              </a:ext>
            </a:extLst>
          </p:cNvPr>
          <p:cNvGraphicFramePr/>
          <p:nvPr/>
        </p:nvGraphicFramePr>
        <p:xfrm>
          <a:off x="4871631" y="3683226"/>
          <a:ext cx="1761067" cy="19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695F515D-79AA-4005-8AFA-F107DC3D1799}"/>
              </a:ext>
            </a:extLst>
          </p:cNvPr>
          <p:cNvSpPr txBox="1"/>
          <p:nvPr/>
        </p:nvSpPr>
        <p:spPr>
          <a:xfrm>
            <a:off x="6956751" y="4636806"/>
            <a:ext cx="14909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600">
                <a:latin typeface="+mj-lt"/>
              </a:defRPr>
            </a:lvl1pPr>
          </a:lstStyle>
          <a:p>
            <a:r>
              <a:rPr lang="es-MX" sz="1100" dirty="0"/>
              <a:t>Esto le dice al modelo que trate de adivinar el </a:t>
            </a:r>
            <a:r>
              <a:rPr lang="es-MX" sz="1100" b="1" dirty="0"/>
              <a:t>tamaño inicial </a:t>
            </a:r>
            <a:r>
              <a:rPr lang="es-MX" sz="1100" dirty="0"/>
              <a:t>de la zanahoria cuando el tiempo es cero.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F7AE76-4187-413D-BDED-E2F980F1FDD9}"/>
              </a:ext>
            </a:extLst>
          </p:cNvPr>
          <p:cNvSpPr txBox="1"/>
          <p:nvPr/>
        </p:nvSpPr>
        <p:spPr>
          <a:xfrm>
            <a:off x="3767496" y="4145777"/>
            <a:ext cx="1100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Esto le dice al modelo que haga una copia de los datos por si los queremos revisar luego.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20E911-D9F8-4650-9706-10BBFC91D937}"/>
              </a:ext>
            </a:extLst>
          </p:cNvPr>
          <p:cNvSpPr txBox="1"/>
          <p:nvPr/>
        </p:nvSpPr>
        <p:spPr>
          <a:xfrm>
            <a:off x="6639136" y="3687551"/>
            <a:ext cx="14909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Esto significa que usamos un "ayudante" para hacer el cálculo, suficiente para estos pocos datos.</a:t>
            </a:r>
            <a:endParaRPr lang="es-CO" dirty="0"/>
          </a:p>
        </p:txBody>
      </p:sp>
      <p:graphicFrame>
        <p:nvGraphicFramePr>
          <p:cNvPr id="20" name="Marcador de contenido 3">
            <a:extLst>
              <a:ext uri="{FF2B5EF4-FFF2-40B4-BE49-F238E27FC236}">
                <a16:creationId xmlns:a16="http://schemas.microsoft.com/office/drawing/2014/main" id="{456BB9BF-76BF-436D-B31E-FAF688CF2704}"/>
              </a:ext>
            </a:extLst>
          </p:cNvPr>
          <p:cNvGraphicFramePr>
            <a:graphicFrameLocks/>
          </p:cNvGraphicFramePr>
          <p:nvPr/>
        </p:nvGraphicFramePr>
        <p:xfrm>
          <a:off x="0" y="6195350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1" name="Rectángulo 30">
            <a:extLst>
              <a:ext uri="{FF2B5EF4-FFF2-40B4-BE49-F238E27FC236}">
                <a16:creationId xmlns:a16="http://schemas.microsoft.com/office/drawing/2014/main" id="{EC8899F5-00A4-4A63-B91B-3AFD1DE65881}"/>
              </a:ext>
            </a:extLst>
          </p:cNvPr>
          <p:cNvSpPr/>
          <p:nvPr/>
        </p:nvSpPr>
        <p:spPr>
          <a:xfrm>
            <a:off x="9467342" y="968484"/>
            <a:ext cx="985279" cy="1177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DATASET</a:t>
            </a:r>
          </a:p>
          <a:p>
            <a:pPr algn="ctr"/>
            <a:r>
              <a:rPr lang="es-MX" sz="1100" dirty="0"/>
              <a:t>etiquetado</a:t>
            </a:r>
            <a:endParaRPr lang="es-CO" sz="1100" dirty="0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365AC35-BF71-4C73-A295-0718C03ADFE5}"/>
              </a:ext>
            </a:extLst>
          </p:cNvPr>
          <p:cNvSpPr/>
          <p:nvPr/>
        </p:nvSpPr>
        <p:spPr>
          <a:xfrm>
            <a:off x="10605746" y="1453343"/>
            <a:ext cx="306734" cy="20779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E78F886-86BC-4B44-BAAD-6B0BC36AD93B}"/>
              </a:ext>
            </a:extLst>
          </p:cNvPr>
          <p:cNvSpPr/>
          <p:nvPr/>
        </p:nvSpPr>
        <p:spPr>
          <a:xfrm>
            <a:off x="11028000" y="1362826"/>
            <a:ext cx="985279" cy="78501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TRAIN</a:t>
            </a:r>
            <a:endParaRPr lang="es-CO" sz="11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1679058-2508-42B5-A86B-B4FDA2AA72F7}"/>
              </a:ext>
            </a:extLst>
          </p:cNvPr>
          <p:cNvSpPr/>
          <p:nvPr/>
        </p:nvSpPr>
        <p:spPr>
          <a:xfrm>
            <a:off x="11028000" y="1114565"/>
            <a:ext cx="985279" cy="25067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VALIDATION</a:t>
            </a:r>
            <a:endParaRPr lang="es-CO" sz="11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CAC5A3F-799D-4F0F-BFE8-97727364C8B5}"/>
              </a:ext>
            </a:extLst>
          </p:cNvPr>
          <p:cNvSpPr/>
          <p:nvPr/>
        </p:nvSpPr>
        <p:spPr>
          <a:xfrm>
            <a:off x="11028000" y="933155"/>
            <a:ext cx="985279" cy="18141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TEST</a:t>
            </a:r>
            <a:endParaRPr lang="es-CO" sz="1100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A065A6EF-AFAD-4ACD-9701-62CE7B6DF89A}"/>
              </a:ext>
            </a:extLst>
          </p:cNvPr>
          <p:cNvSpPr/>
          <p:nvPr/>
        </p:nvSpPr>
        <p:spPr>
          <a:xfrm>
            <a:off x="17236" y="3148603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Pendiente: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Cuanto crece la zanahoria cada día en promedio</a:t>
            </a:r>
          </a:p>
          <a:p>
            <a:pPr algn="ctr"/>
            <a:endParaRPr lang="es-MX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Intersección: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Tamaño inicial de la zanahoria (cero)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8" name="Marcador de contenido 3">
            <a:extLst>
              <a:ext uri="{FF2B5EF4-FFF2-40B4-BE49-F238E27FC236}">
                <a16:creationId xmlns:a16="http://schemas.microsoft.com/office/drawing/2014/main" id="{57AC2F21-7359-4E24-A1CA-9FDD5F167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346891"/>
              </p:ext>
            </p:extLst>
          </p:nvPr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2316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4CDAE256-54F2-4120-9218-A1BF45B1C905}"/>
              </a:ext>
            </a:extLst>
          </p:cNvPr>
          <p:cNvSpPr/>
          <p:nvPr/>
        </p:nvSpPr>
        <p:spPr>
          <a:xfrm>
            <a:off x="3055202" y="3148603"/>
            <a:ext cx="6096000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chemeClr val="accent1">
                    <a:lumMod val="75000"/>
                  </a:schemeClr>
                </a:solidFill>
              </a:rPr>
              <a:t>Hiperparámetros</a:t>
            </a:r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 del modelo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CA67496-B14B-4AED-9FFF-825C496AE5C6}"/>
              </a:ext>
            </a:extLst>
          </p:cNvPr>
          <p:cNvSpPr/>
          <p:nvPr/>
        </p:nvSpPr>
        <p:spPr>
          <a:xfrm>
            <a:off x="3048000" y="0"/>
            <a:ext cx="6096000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8A7CA8D-1A02-4283-AC10-819F4A2C51A8}"/>
              </a:ext>
            </a:extLst>
          </p:cNvPr>
          <p:cNvSpPr/>
          <p:nvPr/>
        </p:nvSpPr>
        <p:spPr>
          <a:xfrm>
            <a:off x="9282831" y="-26904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Selección de los datos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91A3367-4170-4093-9508-AB329F7A232D}"/>
              </a:ext>
            </a:extLst>
          </p:cNvPr>
          <p:cNvSpPr/>
          <p:nvPr/>
        </p:nvSpPr>
        <p:spPr>
          <a:xfrm>
            <a:off x="4416" y="-8489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EFCA31-65A3-4B8D-B53D-86D577B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7" y="151986"/>
            <a:ext cx="2190417" cy="2192867"/>
          </a:xfrm>
          <a:prstGeom prst="round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3A64E9-83E6-4B9F-B272-D456E63A6817}"/>
              </a:ext>
            </a:extLst>
          </p:cNvPr>
          <p:cNvSpPr txBox="1"/>
          <p:nvPr/>
        </p:nvSpPr>
        <p:spPr>
          <a:xfrm>
            <a:off x="445025" y="2357871"/>
            <a:ext cx="204417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¿Cuánto crecerán las zanahorias en el huerto después de que hayan pasado n días?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9E922A-B465-47AC-922A-0838A40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996" y="446438"/>
            <a:ext cx="2752726" cy="2166938"/>
          </a:xfrm>
          <a:prstGeom prst="rect">
            <a:avLst/>
          </a:prstGeom>
          <a:ln>
            <a:noFill/>
          </a:ln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736F56-0C80-47B9-AF78-3EC30CAF621F}"/>
              </a:ext>
            </a:extLst>
          </p:cNvPr>
          <p:cNvSpPr/>
          <p:nvPr/>
        </p:nvSpPr>
        <p:spPr>
          <a:xfrm rot="19354216" flipV="1">
            <a:off x="3485818" y="1393162"/>
            <a:ext cx="3169267" cy="457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D5D552-BA5B-4B6B-B9A4-4D8F359B9C30}"/>
              </a:ext>
            </a:extLst>
          </p:cNvPr>
          <p:cNvSpPr txBox="1"/>
          <p:nvPr/>
        </p:nvSpPr>
        <p:spPr>
          <a:xfrm>
            <a:off x="6342702" y="991298"/>
            <a:ext cx="2379133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¿Cómo predecimos el tamaño de las zanahorias sabiendo que hay una relación lineal?</a:t>
            </a:r>
            <a:endParaRPr lang="es-CO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5A1182D-1F17-4B19-8858-4244FEF00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825119"/>
              </p:ext>
            </p:extLst>
          </p:nvPr>
        </p:nvGraphicFramePr>
        <p:xfrm>
          <a:off x="4871631" y="3683226"/>
          <a:ext cx="1761067" cy="19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695F515D-79AA-4005-8AFA-F107DC3D1799}"/>
              </a:ext>
            </a:extLst>
          </p:cNvPr>
          <p:cNvSpPr txBox="1"/>
          <p:nvPr/>
        </p:nvSpPr>
        <p:spPr>
          <a:xfrm>
            <a:off x="6956751" y="4636806"/>
            <a:ext cx="1490989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600">
                <a:latin typeface="+mj-lt"/>
              </a:defRPr>
            </a:lvl1pPr>
          </a:lstStyle>
          <a:p>
            <a:r>
              <a:rPr lang="es-MX" sz="1100" dirty="0"/>
              <a:t>Esto le dice al modelo que trate de adivinar el </a:t>
            </a:r>
            <a:r>
              <a:rPr lang="es-MX" sz="1100" b="1" dirty="0"/>
              <a:t>tamaño inicial </a:t>
            </a:r>
            <a:r>
              <a:rPr lang="es-MX" sz="1100" dirty="0"/>
              <a:t>de la zanahoria cuando el tiempo es cero.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F7AE76-4187-413D-BDED-E2F980F1FDD9}"/>
              </a:ext>
            </a:extLst>
          </p:cNvPr>
          <p:cNvSpPr txBox="1"/>
          <p:nvPr/>
        </p:nvSpPr>
        <p:spPr>
          <a:xfrm>
            <a:off x="3767496" y="4145777"/>
            <a:ext cx="110067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Esto le dice al modelo que haga una copia de los datos por si los queremos revisar luego.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20E911-D9F8-4650-9706-10BBFC91D937}"/>
              </a:ext>
            </a:extLst>
          </p:cNvPr>
          <p:cNvSpPr txBox="1"/>
          <p:nvPr/>
        </p:nvSpPr>
        <p:spPr>
          <a:xfrm>
            <a:off x="6639136" y="3687551"/>
            <a:ext cx="1490989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+mj-lt"/>
              </a:defRPr>
            </a:lvl1pPr>
          </a:lstStyle>
          <a:p>
            <a:r>
              <a:rPr lang="es-MX" dirty="0"/>
              <a:t>Esto significa que usamos un "ayudante" para hacer el cálculo, suficiente para estos pocos datos.</a:t>
            </a:r>
            <a:endParaRPr lang="es-CO" dirty="0"/>
          </a:p>
        </p:txBody>
      </p:sp>
      <p:graphicFrame>
        <p:nvGraphicFramePr>
          <p:cNvPr id="20" name="Marcador de contenido 3">
            <a:extLst>
              <a:ext uri="{FF2B5EF4-FFF2-40B4-BE49-F238E27FC236}">
                <a16:creationId xmlns:a16="http://schemas.microsoft.com/office/drawing/2014/main" id="{456BB9BF-76BF-436D-B31E-FAF688CF2704}"/>
              </a:ext>
            </a:extLst>
          </p:cNvPr>
          <p:cNvGraphicFramePr>
            <a:graphicFrameLocks/>
          </p:cNvGraphicFramePr>
          <p:nvPr/>
        </p:nvGraphicFramePr>
        <p:xfrm>
          <a:off x="0" y="6195350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1" name="Rectángulo 30">
            <a:extLst>
              <a:ext uri="{FF2B5EF4-FFF2-40B4-BE49-F238E27FC236}">
                <a16:creationId xmlns:a16="http://schemas.microsoft.com/office/drawing/2014/main" id="{EC8899F5-00A4-4A63-B91B-3AFD1DE65881}"/>
              </a:ext>
            </a:extLst>
          </p:cNvPr>
          <p:cNvSpPr/>
          <p:nvPr/>
        </p:nvSpPr>
        <p:spPr>
          <a:xfrm>
            <a:off x="9467342" y="968484"/>
            <a:ext cx="985279" cy="1177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DATASET</a:t>
            </a:r>
          </a:p>
          <a:p>
            <a:pPr algn="ctr"/>
            <a:r>
              <a:rPr lang="es-MX" sz="1100" dirty="0"/>
              <a:t>etiquetado</a:t>
            </a:r>
            <a:endParaRPr lang="es-CO" sz="1100" dirty="0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365AC35-BF71-4C73-A295-0718C03ADFE5}"/>
              </a:ext>
            </a:extLst>
          </p:cNvPr>
          <p:cNvSpPr/>
          <p:nvPr/>
        </p:nvSpPr>
        <p:spPr>
          <a:xfrm>
            <a:off x="10605746" y="1453343"/>
            <a:ext cx="306734" cy="20779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E78F886-86BC-4B44-BAAD-6B0BC36AD93B}"/>
              </a:ext>
            </a:extLst>
          </p:cNvPr>
          <p:cNvSpPr/>
          <p:nvPr/>
        </p:nvSpPr>
        <p:spPr>
          <a:xfrm>
            <a:off x="11028000" y="1362826"/>
            <a:ext cx="985279" cy="78501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TRAIN</a:t>
            </a:r>
            <a:endParaRPr lang="es-CO" sz="11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1679058-2508-42B5-A86B-B4FDA2AA72F7}"/>
              </a:ext>
            </a:extLst>
          </p:cNvPr>
          <p:cNvSpPr/>
          <p:nvPr/>
        </p:nvSpPr>
        <p:spPr>
          <a:xfrm>
            <a:off x="11028000" y="1114565"/>
            <a:ext cx="985279" cy="25067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VALIDATION</a:t>
            </a:r>
            <a:endParaRPr lang="es-CO" sz="11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CAC5A3F-799D-4F0F-BFE8-97727364C8B5}"/>
              </a:ext>
            </a:extLst>
          </p:cNvPr>
          <p:cNvSpPr/>
          <p:nvPr/>
        </p:nvSpPr>
        <p:spPr>
          <a:xfrm>
            <a:off x="11028000" y="933155"/>
            <a:ext cx="985279" cy="18141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TEST</a:t>
            </a:r>
            <a:endParaRPr lang="es-CO" sz="1100"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81615882-E98E-4175-91A4-27201C5D8A92}"/>
              </a:ext>
            </a:extLst>
          </p:cNvPr>
          <p:cNvSpPr/>
          <p:nvPr/>
        </p:nvSpPr>
        <p:spPr>
          <a:xfrm>
            <a:off x="9284415" y="3155705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Validación del modelo</a:t>
            </a:r>
          </a:p>
          <a:p>
            <a:pPr algn="ctr"/>
            <a:endParaRPr lang="es-MX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CO" altLang="es-CO" sz="1400" b="1" dirty="0">
                <a:solidFill>
                  <a:schemeClr val="accent1">
                    <a:lumMod val="75000"/>
                  </a:schemeClr>
                </a:solidFill>
              </a:rPr>
              <a:t>Error Cuadrático Medio (Mean </a:t>
            </a:r>
            <a:r>
              <a:rPr lang="es-CO" altLang="es-CO" sz="1400" b="1" dirty="0" err="1">
                <a:solidFill>
                  <a:schemeClr val="accent1">
                    <a:lumMod val="75000"/>
                  </a:schemeClr>
                </a:solidFill>
              </a:rPr>
              <a:t>Squared</a:t>
            </a:r>
            <a:r>
              <a:rPr lang="es-CO" altLang="es-CO" sz="1400" b="1" dirty="0">
                <a:solidFill>
                  <a:schemeClr val="accent1">
                    <a:lumMod val="75000"/>
                  </a:schemeClr>
                </a:solidFill>
              </a:rPr>
              <a:t> Error, MSE):</a:t>
            </a:r>
            <a:br>
              <a:rPr lang="es-CO" altLang="es-CO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altLang="es-CO" sz="1400" dirty="0">
                <a:solidFill>
                  <a:schemeClr val="accent1">
                    <a:lumMod val="75000"/>
                  </a:schemeClr>
                </a:solidFill>
              </a:rPr>
              <a:t>Cuánto se está equivocando el modelo en promedio.</a:t>
            </a:r>
          </a:p>
          <a:p>
            <a:pPr algn="ctr"/>
            <a:endParaRPr lang="es-CO" altLang="es-CO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CO" altLang="es-CO" sz="1400" b="1" dirty="0">
                <a:solidFill>
                  <a:schemeClr val="accent1">
                    <a:lumMod val="75000"/>
                  </a:schemeClr>
                </a:solidFill>
              </a:rPr>
              <a:t>Coeficiente de Determinación (R² Score):</a:t>
            </a:r>
            <a:br>
              <a:rPr lang="es-CO" altLang="es-CO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altLang="es-CO" sz="1400" dirty="0">
                <a:solidFill>
                  <a:schemeClr val="accent1">
                    <a:lumMod val="75000"/>
                  </a:schemeClr>
                </a:solidFill>
              </a:rPr>
              <a:t>Qué tan bien el modelo está haciendo su trabajo. 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A065A6EF-AFAD-4ACD-9701-62CE7B6DF89A}"/>
              </a:ext>
            </a:extLst>
          </p:cNvPr>
          <p:cNvSpPr/>
          <p:nvPr/>
        </p:nvSpPr>
        <p:spPr>
          <a:xfrm>
            <a:off x="17236" y="3148603"/>
            <a:ext cx="2904753" cy="3075845"/>
          </a:xfrm>
          <a:prstGeom prst="round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Pendiente: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Cuanto crece la zanahoria cada día en promedio</a:t>
            </a:r>
          </a:p>
          <a:p>
            <a:pPr algn="ctr"/>
            <a:endParaRPr lang="es-MX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Intersección: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Tamaño inicial de la zanahoria (cero)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8" name="Marcador de contenido 3">
            <a:extLst>
              <a:ext uri="{FF2B5EF4-FFF2-40B4-BE49-F238E27FC236}">
                <a16:creationId xmlns:a16="http://schemas.microsoft.com/office/drawing/2014/main" id="{57AC2F21-7359-4E24-A1CA-9FDD5F167FC9}"/>
              </a:ext>
            </a:extLst>
          </p:cNvPr>
          <p:cNvGraphicFramePr>
            <a:graphicFrameLocks/>
          </p:cNvGraphicFramePr>
          <p:nvPr/>
        </p:nvGraphicFramePr>
        <p:xfrm>
          <a:off x="0" y="6192531"/>
          <a:ext cx="12192000" cy="65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4743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DBB52-128C-454F-8DE1-099CE7FD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45" y="514223"/>
            <a:ext cx="10515600" cy="1325563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tradicional - Software 1.0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C63798-69C5-4253-A82A-9AA5F3F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37" y="3617630"/>
            <a:ext cx="1901696" cy="1920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B7CA55-C775-43C4-981B-981E28DC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24" y="4412865"/>
            <a:ext cx="790685" cy="466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96A7D8-515F-4CB2-BEAE-CDAA65A5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7679"/>
            <a:ext cx="2135687" cy="1862881"/>
          </a:xfrm>
          <a:prstGeom prst="rect">
            <a:avLst/>
          </a:prstGeom>
        </p:spPr>
      </p:pic>
      <p:sp>
        <p:nvSpPr>
          <p:cNvPr id="11" name="Bocadillo nube: nube 10">
            <a:extLst>
              <a:ext uri="{FF2B5EF4-FFF2-40B4-BE49-F238E27FC236}">
                <a16:creationId xmlns:a16="http://schemas.microsoft.com/office/drawing/2014/main" id="{1CE18394-3B1C-41C1-85D0-C1B95DD1C0CA}"/>
              </a:ext>
            </a:extLst>
          </p:cNvPr>
          <p:cNvSpPr/>
          <p:nvPr/>
        </p:nvSpPr>
        <p:spPr>
          <a:xfrm>
            <a:off x="2418844" y="2188748"/>
            <a:ext cx="1901696" cy="1212374"/>
          </a:xfrm>
          <a:prstGeom prst="cloud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Problema</a:t>
            </a:r>
            <a:endParaRPr lang="es-CO" dirty="0"/>
          </a:p>
        </p:txBody>
      </p:sp>
      <p:sp>
        <p:nvSpPr>
          <p:cNvPr id="12" name="Globo: flecha hacia abajo 11">
            <a:extLst>
              <a:ext uri="{FF2B5EF4-FFF2-40B4-BE49-F238E27FC236}">
                <a16:creationId xmlns:a16="http://schemas.microsoft.com/office/drawing/2014/main" id="{384DE314-2736-483A-97D5-57D877151F7C}"/>
              </a:ext>
            </a:extLst>
          </p:cNvPr>
          <p:cNvSpPr/>
          <p:nvPr/>
        </p:nvSpPr>
        <p:spPr>
          <a:xfrm>
            <a:off x="6296527" y="2794935"/>
            <a:ext cx="1600200" cy="817791"/>
          </a:xfrm>
          <a:prstGeom prst="downArrow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Input</a:t>
            </a:r>
            <a:endParaRPr lang="es-CO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94AC9AD-C05C-481C-9FE6-ABC0FD6B6DC0}"/>
              </a:ext>
            </a:extLst>
          </p:cNvPr>
          <p:cNvSpPr/>
          <p:nvPr/>
        </p:nvSpPr>
        <p:spPr>
          <a:xfrm>
            <a:off x="8350312" y="43995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45065929-1A9A-485D-85F7-7414B79BD15B}"/>
              </a:ext>
            </a:extLst>
          </p:cNvPr>
          <p:cNvSpPr/>
          <p:nvPr/>
        </p:nvSpPr>
        <p:spPr>
          <a:xfrm>
            <a:off x="3299388" y="4400393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167AACF-DC92-4529-9A19-08B3FC9478BD}"/>
              </a:ext>
            </a:extLst>
          </p:cNvPr>
          <p:cNvSpPr/>
          <p:nvPr/>
        </p:nvSpPr>
        <p:spPr>
          <a:xfrm>
            <a:off x="5247125" y="43995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2121BEB-4E40-4A8E-B636-3CD7973A9E29}"/>
              </a:ext>
            </a:extLst>
          </p:cNvPr>
          <p:cNvSpPr/>
          <p:nvPr/>
        </p:nvSpPr>
        <p:spPr>
          <a:xfrm>
            <a:off x="9335078" y="4399595"/>
            <a:ext cx="1747715" cy="4800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Output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27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14C25-897E-4C6C-8CB0-C335A2EE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Regresión logística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44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3DB9D-3610-4C17-B6CA-D2782B32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¿Es posible resolver todos los problemas con la regresión lineal? ¿Es conveniente?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A0E693-2940-424F-AD00-15E19337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740" y="1934665"/>
            <a:ext cx="5031057" cy="39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47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1A01B-6E15-465E-8315-180B819A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Evaluación de modelos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08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0002EF-CA84-410A-A986-B3B81B91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437" y="2467985"/>
            <a:ext cx="1503126" cy="1922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5DD99E-5502-41D7-8B8B-B0C0F2AB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21" y="3429000"/>
            <a:ext cx="2778368" cy="21766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DAD05E-A82B-4490-A273-A8486AC6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11" y="3678662"/>
            <a:ext cx="1855649" cy="1927021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69300B1-82A5-4D67-BEBF-62B53B88C85C}"/>
              </a:ext>
            </a:extLst>
          </p:cNvPr>
          <p:cNvSpPr/>
          <p:nvPr/>
        </p:nvSpPr>
        <p:spPr>
          <a:xfrm rot="5400000">
            <a:off x="5771990" y="14277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95E6539-3ECA-46D7-BFE8-CF14D518CD46}"/>
              </a:ext>
            </a:extLst>
          </p:cNvPr>
          <p:cNvSpPr/>
          <p:nvPr/>
        </p:nvSpPr>
        <p:spPr>
          <a:xfrm rot="9817153">
            <a:off x="4502853" y="3429000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E364DC8-6D44-44C9-9C38-7B7176EF896D}"/>
              </a:ext>
            </a:extLst>
          </p:cNvPr>
          <p:cNvSpPr/>
          <p:nvPr/>
        </p:nvSpPr>
        <p:spPr>
          <a:xfrm rot="1258846">
            <a:off x="7041128" y="3529100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46E526B-9AA0-42C6-AE08-5BFE8C8D36E8}"/>
              </a:ext>
            </a:extLst>
          </p:cNvPr>
          <p:cNvSpPr/>
          <p:nvPr/>
        </p:nvSpPr>
        <p:spPr>
          <a:xfrm>
            <a:off x="5319715" y="432032"/>
            <a:ext cx="1503126" cy="6480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+mj-lt"/>
              </a:rPr>
              <a:t>INPUT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422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DDC8-19A4-4FFE-84EB-68AAC50B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Exactitud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7B771-2861-45D7-B67B-847FD41D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latin typeface="+mj-lt"/>
              </a:rPr>
              <a:t>Es como si contáramos cuántas veces acertamos en total, tanto cuando dijiste "gato" y era un gato, como cuando dijiste "perro" y era un perro. Luego, comparamos eso con el número total de veces que jugaste.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b="1" dirty="0">
                <a:latin typeface="+mj-lt"/>
              </a:rPr>
              <a:t>Ejemplo:</a:t>
            </a:r>
            <a:r>
              <a:rPr lang="es-MX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Si adivinamos bien 8 veces de 10, la exactitud es 8/10 o 80%.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36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7ADC9-7E7B-4C9B-BECC-92AA09A9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Precisión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6B002-E358-4DB6-A1C6-540D85FF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latin typeface="+mj-lt"/>
              </a:rPr>
              <a:t>Es como si contáramos cuántas veces dijimos "gato" y realmente era un gato, ignorando los errores. Es decir, entre todas las veces que dijimos "gato", ¿cuántas veces acertamos?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b="1" dirty="0">
                <a:latin typeface="+mj-lt"/>
              </a:rPr>
              <a:t>Ejemplo:</a:t>
            </a:r>
            <a:r>
              <a:rPr lang="es-MX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Si dijimos "gato" 5 veces, pero solo 3 eran realmente gatos, la precisión es 3/5 o 60%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68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C78F5-28A7-4E98-9529-FA8E81CD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Sensibilidad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8EB34-EBE9-499D-A1A6-5C5E45439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latin typeface="+mj-lt"/>
              </a:rPr>
              <a:t>Aquí contamos cuántas veces realmente había un gato, y de esas, cuántas veces lo adivinamos bien.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Es como preguntar: "De todos los gatos que había, ¿cuántos encontramos?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b="1" dirty="0">
                <a:latin typeface="+mj-lt"/>
              </a:rPr>
              <a:t>Ejemplo:</a:t>
            </a:r>
            <a:r>
              <a:rPr lang="es-MX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Si había 6 gatos y adivinamos 3, la sensibilidad es 3/6 o 50%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614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186DB-ACD2-4AB8-A73F-D83B7011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 Score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F0B5E-45BC-4DD3-9890-E94AA0B9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latin typeface="+mj-lt"/>
              </a:rPr>
              <a:t>Imaginemos que queremos un balance entre adivinar bien cuántos gatos decimos que hay y también encontrar todos los gatos que hay.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El F1 score nos dice qué tan bien hacemos ambas cosas a la vez.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b="1" dirty="0">
                <a:latin typeface="+mj-lt"/>
              </a:rPr>
              <a:t>Ejemplo:</a:t>
            </a:r>
            <a:r>
              <a:rPr lang="es-MX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Si nuestra precisión y sensibilidad son buenas, el F1 score también será alto. Si alguna de las dos no es tan buena, el F1 score será más bajo.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417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CAA5D-0313-4BF0-9DFD-D4FE621C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de confusión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E2B07D-A4F2-4A94-AE5A-9BA2A6A5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24" y="1690688"/>
            <a:ext cx="7549351" cy="41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2DC71-D611-4A78-A22C-CDBF6C72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Otros modelos supervisados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270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A2EC4-03C2-4217-998E-3D9EAED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tradicional - Software 1.0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6BB30-315A-4847-9880-B7795235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latin typeface="+mj-lt"/>
              </a:rPr>
              <a:t>¿Cuando?</a:t>
            </a:r>
          </a:p>
          <a:p>
            <a:r>
              <a:rPr lang="es-MX" dirty="0">
                <a:latin typeface="+mj-lt"/>
              </a:rPr>
              <a:t>Problemas “simples”</a:t>
            </a:r>
          </a:p>
          <a:p>
            <a:r>
              <a:rPr lang="es-MX" dirty="0">
                <a:latin typeface="+mj-lt"/>
              </a:rPr>
              <a:t>Problemas completamente determinados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dirty="0">
                <a:latin typeface="+mj-lt"/>
              </a:rPr>
              <a:t>Limitaciones</a:t>
            </a:r>
          </a:p>
          <a:p>
            <a:r>
              <a:rPr lang="es-MX" dirty="0">
                <a:latin typeface="+mj-lt"/>
              </a:rPr>
              <a:t>Problemas complejos =&gt; (+) lógica compleja</a:t>
            </a:r>
          </a:p>
          <a:p>
            <a:r>
              <a:rPr lang="es-MX" dirty="0">
                <a:latin typeface="+mj-lt"/>
              </a:rPr>
              <a:t>A veces no se conocen las reglas de forma explicita (Ajedrez)</a:t>
            </a:r>
          </a:p>
        </p:txBody>
      </p:sp>
    </p:spTree>
    <p:extLst>
      <p:ext uri="{BB962C8B-B14F-4D97-AF65-F5344CB8AC3E}">
        <p14:creationId xmlns:p14="http://schemas.microsoft.com/office/powerpoint/2010/main" val="452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03449-F8E3-4D0F-B1C0-383BD543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4133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es-MX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Nearest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Neighbors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(KNN)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3ED2E-5DD5-4EFF-8AF6-46D12E03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133" cy="4351338"/>
          </a:xfrm>
        </p:spPr>
        <p:txBody>
          <a:bodyPr>
            <a:noAutofit/>
          </a:bodyPr>
          <a:lstStyle/>
          <a:p>
            <a:r>
              <a:rPr lang="es-MX" sz="2000" dirty="0">
                <a:latin typeface="+mj-lt"/>
              </a:rPr>
              <a:t>Clasifica una instancia basándose en la clase de sus vecinos más cercanos. </a:t>
            </a:r>
          </a:p>
          <a:p>
            <a:r>
              <a:rPr lang="es-MX" sz="2000" dirty="0">
                <a:latin typeface="+mj-lt"/>
              </a:rPr>
              <a:t>Simple de implementar</a:t>
            </a:r>
          </a:p>
          <a:p>
            <a:r>
              <a:rPr lang="es-MX" sz="2000" dirty="0">
                <a:latin typeface="+mj-lt"/>
              </a:rPr>
              <a:t>Puede ser lento con grandes conjuntos de datos.</a:t>
            </a:r>
          </a:p>
          <a:p>
            <a:endParaRPr lang="es-MX" sz="2000" dirty="0">
              <a:latin typeface="+mj-lt"/>
            </a:endParaRPr>
          </a:p>
          <a:p>
            <a:pPr marL="0" indent="0">
              <a:buNone/>
            </a:pPr>
            <a:r>
              <a:rPr lang="es-MX" sz="2000" b="1" dirty="0">
                <a:latin typeface="+mj-lt"/>
              </a:rPr>
              <a:t>Caso de uso: </a:t>
            </a:r>
          </a:p>
          <a:p>
            <a:pPr marL="0" indent="0">
              <a:buNone/>
            </a:pPr>
            <a:r>
              <a:rPr lang="es-MX" sz="2000" dirty="0">
                <a:latin typeface="+mj-lt"/>
              </a:rPr>
              <a:t>Clasificar flores en diferentes especies basándose en características como el tamaño de los pétalos.</a:t>
            </a:r>
            <a:endParaRPr lang="es-CO" sz="2000" dirty="0">
              <a:latin typeface="+mj-lt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AF7A45F-6995-4840-8196-5C113873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508000"/>
            <a:ext cx="4574801" cy="5842000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9EF76DD5-7EE7-4E78-AE36-3C08544D4B7D}"/>
              </a:ext>
            </a:extLst>
          </p:cNvPr>
          <p:cNvSpPr/>
          <p:nvPr/>
        </p:nvSpPr>
        <p:spPr>
          <a:xfrm>
            <a:off x="8669868" y="2836333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1A72DAD-3510-4755-8572-206917EA0757}"/>
              </a:ext>
            </a:extLst>
          </p:cNvPr>
          <p:cNvSpPr/>
          <p:nvPr/>
        </p:nvSpPr>
        <p:spPr>
          <a:xfrm>
            <a:off x="7916333" y="3674537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B6F9BBB-513D-4725-AC63-6E7CF4F1E5E7}"/>
              </a:ext>
            </a:extLst>
          </p:cNvPr>
          <p:cNvSpPr/>
          <p:nvPr/>
        </p:nvSpPr>
        <p:spPr>
          <a:xfrm>
            <a:off x="9118602" y="1667929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E8EAF90-AB2D-4BE8-8451-1C916343C531}"/>
              </a:ext>
            </a:extLst>
          </p:cNvPr>
          <p:cNvSpPr/>
          <p:nvPr/>
        </p:nvSpPr>
        <p:spPr>
          <a:xfrm>
            <a:off x="6866466" y="491058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17326DA-59E4-491B-91DB-43AF0CE985BA}"/>
              </a:ext>
            </a:extLst>
          </p:cNvPr>
          <p:cNvSpPr/>
          <p:nvPr/>
        </p:nvSpPr>
        <p:spPr>
          <a:xfrm>
            <a:off x="7332124" y="3547533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EEB10B9-996D-4D8A-A175-EEE1F1D43433}"/>
              </a:ext>
            </a:extLst>
          </p:cNvPr>
          <p:cNvSpPr/>
          <p:nvPr/>
        </p:nvSpPr>
        <p:spPr>
          <a:xfrm>
            <a:off x="9584269" y="3513670"/>
            <a:ext cx="1024467" cy="10244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ADDF4BE4-85C1-4AC7-A405-7E70BA59AADC}"/>
              </a:ext>
            </a:extLst>
          </p:cNvPr>
          <p:cNvSpPr/>
          <p:nvPr/>
        </p:nvSpPr>
        <p:spPr>
          <a:xfrm>
            <a:off x="9829802" y="846655"/>
            <a:ext cx="1024467" cy="1024467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5F0DAD4-693E-4F5B-9158-614910FA79AD}"/>
              </a:ext>
            </a:extLst>
          </p:cNvPr>
          <p:cNvSpPr/>
          <p:nvPr/>
        </p:nvSpPr>
        <p:spPr>
          <a:xfrm>
            <a:off x="9271001" y="2827859"/>
            <a:ext cx="1024467" cy="1024467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DF2947F-5007-43FC-907D-C1F0A30D0842}"/>
              </a:ext>
            </a:extLst>
          </p:cNvPr>
          <p:cNvSpPr/>
          <p:nvPr/>
        </p:nvSpPr>
        <p:spPr>
          <a:xfrm>
            <a:off x="6866460" y="1837258"/>
            <a:ext cx="1024467" cy="1024467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1642C58-5129-4281-AFD9-9DECCA1CBC56}"/>
              </a:ext>
            </a:extLst>
          </p:cNvPr>
          <p:cNvSpPr/>
          <p:nvPr/>
        </p:nvSpPr>
        <p:spPr>
          <a:xfrm>
            <a:off x="9186332" y="4495800"/>
            <a:ext cx="1024467" cy="1024467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2CB2F19-1919-4BFE-A9F7-8D1F1AAD6C26}"/>
              </a:ext>
            </a:extLst>
          </p:cNvPr>
          <p:cNvSpPr/>
          <p:nvPr/>
        </p:nvSpPr>
        <p:spPr>
          <a:xfrm>
            <a:off x="6603992" y="4944535"/>
            <a:ext cx="1024467" cy="1024467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909C9E8-3830-42CD-89F9-BD76512FF22B}"/>
              </a:ext>
            </a:extLst>
          </p:cNvPr>
          <p:cNvSpPr/>
          <p:nvPr/>
        </p:nvSpPr>
        <p:spPr>
          <a:xfrm>
            <a:off x="8307323" y="491057"/>
            <a:ext cx="1024467" cy="1024467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484B875-8A60-42AD-AC3C-2177B339FF6E}"/>
              </a:ext>
            </a:extLst>
          </p:cNvPr>
          <p:cNvSpPr/>
          <p:nvPr/>
        </p:nvSpPr>
        <p:spPr>
          <a:xfrm>
            <a:off x="9975260" y="1964259"/>
            <a:ext cx="1024467" cy="1024467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DAD0A6B-E00D-43E3-8DC4-41B0955F7C71}"/>
              </a:ext>
            </a:extLst>
          </p:cNvPr>
          <p:cNvSpPr/>
          <p:nvPr/>
        </p:nvSpPr>
        <p:spPr>
          <a:xfrm>
            <a:off x="7392919" y="4885268"/>
            <a:ext cx="1024467" cy="1024467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57AA159-704A-43D8-A778-3DE13880AEEE}"/>
              </a:ext>
            </a:extLst>
          </p:cNvPr>
          <p:cNvSpPr/>
          <p:nvPr/>
        </p:nvSpPr>
        <p:spPr>
          <a:xfrm>
            <a:off x="8764524" y="2412991"/>
            <a:ext cx="1024467" cy="1024467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BEE5FD1A-DB0B-4CED-820B-E5A760F26492}"/>
              </a:ext>
            </a:extLst>
          </p:cNvPr>
          <p:cNvSpPr/>
          <p:nvPr/>
        </p:nvSpPr>
        <p:spPr>
          <a:xfrm>
            <a:off x="9695859" y="5147739"/>
            <a:ext cx="1024467" cy="1024467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98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03449-F8E3-4D0F-B1C0-383BD543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4133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es-MX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Nearest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Neighbors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(KNN)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3ED2E-5DD5-4EFF-8AF6-46D12E03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133" cy="4351338"/>
          </a:xfrm>
        </p:spPr>
        <p:txBody>
          <a:bodyPr>
            <a:noAutofit/>
          </a:bodyPr>
          <a:lstStyle/>
          <a:p>
            <a:r>
              <a:rPr lang="es-MX" sz="2000" dirty="0">
                <a:latin typeface="+mj-lt"/>
              </a:rPr>
              <a:t>Clasifica una instancia basándose en la clase de sus vecinos más cercanos. </a:t>
            </a:r>
          </a:p>
          <a:p>
            <a:r>
              <a:rPr lang="es-MX" sz="2000" dirty="0">
                <a:latin typeface="+mj-lt"/>
              </a:rPr>
              <a:t>Simple de implementar</a:t>
            </a:r>
          </a:p>
          <a:p>
            <a:r>
              <a:rPr lang="es-MX" sz="2000" dirty="0">
                <a:latin typeface="+mj-lt"/>
              </a:rPr>
              <a:t>Puede ser lento con grandes conjuntos de datos.</a:t>
            </a:r>
          </a:p>
          <a:p>
            <a:endParaRPr lang="es-MX" sz="2000" dirty="0">
              <a:latin typeface="+mj-lt"/>
            </a:endParaRPr>
          </a:p>
          <a:p>
            <a:pPr marL="0" indent="0">
              <a:buNone/>
            </a:pPr>
            <a:r>
              <a:rPr lang="es-MX" sz="2000" b="1" dirty="0">
                <a:latin typeface="+mj-lt"/>
              </a:rPr>
              <a:t>Caso de uso: </a:t>
            </a:r>
          </a:p>
          <a:p>
            <a:pPr marL="0" indent="0">
              <a:buNone/>
            </a:pPr>
            <a:r>
              <a:rPr lang="es-MX" sz="2000" dirty="0">
                <a:latin typeface="+mj-lt"/>
              </a:rPr>
              <a:t>Clasificar flores en diferentes especies basándose en características como el tamaño de los pétalos.</a:t>
            </a:r>
            <a:endParaRPr lang="es-CO" sz="2000" dirty="0">
              <a:latin typeface="+mj-lt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AF7A45F-6995-4840-8196-5C113873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508000"/>
            <a:ext cx="4574801" cy="5842000"/>
          </a:xfrm>
          <a:prstGeom prst="rect">
            <a:avLst/>
          </a:prstGeom>
        </p:spPr>
      </p:pic>
      <p:sp>
        <p:nvSpPr>
          <p:cNvPr id="21" name="Rombo 20">
            <a:extLst>
              <a:ext uri="{FF2B5EF4-FFF2-40B4-BE49-F238E27FC236}">
                <a16:creationId xmlns:a16="http://schemas.microsoft.com/office/drawing/2014/main" id="{C3A7A272-219E-4B93-B07E-238F76883DAC}"/>
              </a:ext>
            </a:extLst>
          </p:cNvPr>
          <p:cNvSpPr/>
          <p:nvPr/>
        </p:nvSpPr>
        <p:spPr>
          <a:xfrm>
            <a:off x="8669868" y="2836333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ombo 21">
            <a:extLst>
              <a:ext uri="{FF2B5EF4-FFF2-40B4-BE49-F238E27FC236}">
                <a16:creationId xmlns:a16="http://schemas.microsoft.com/office/drawing/2014/main" id="{53C936FC-53DE-404F-A822-43AD29E7AD33}"/>
              </a:ext>
            </a:extLst>
          </p:cNvPr>
          <p:cNvSpPr/>
          <p:nvPr/>
        </p:nvSpPr>
        <p:spPr>
          <a:xfrm>
            <a:off x="7916333" y="3674537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ombo 22">
            <a:extLst>
              <a:ext uri="{FF2B5EF4-FFF2-40B4-BE49-F238E27FC236}">
                <a16:creationId xmlns:a16="http://schemas.microsoft.com/office/drawing/2014/main" id="{37DA0344-D223-4A73-A3F6-D6279D9161C4}"/>
              </a:ext>
            </a:extLst>
          </p:cNvPr>
          <p:cNvSpPr/>
          <p:nvPr/>
        </p:nvSpPr>
        <p:spPr>
          <a:xfrm>
            <a:off x="9118602" y="1667929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ombo 23">
            <a:extLst>
              <a:ext uri="{FF2B5EF4-FFF2-40B4-BE49-F238E27FC236}">
                <a16:creationId xmlns:a16="http://schemas.microsoft.com/office/drawing/2014/main" id="{E1940B70-0986-4C7C-BBF3-ABD578B582DA}"/>
              </a:ext>
            </a:extLst>
          </p:cNvPr>
          <p:cNvSpPr/>
          <p:nvPr/>
        </p:nvSpPr>
        <p:spPr>
          <a:xfrm>
            <a:off x="6866466" y="491058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ombo 24">
            <a:extLst>
              <a:ext uri="{FF2B5EF4-FFF2-40B4-BE49-F238E27FC236}">
                <a16:creationId xmlns:a16="http://schemas.microsoft.com/office/drawing/2014/main" id="{E4350910-C97C-4FC4-86EB-DDB9104F157D}"/>
              </a:ext>
            </a:extLst>
          </p:cNvPr>
          <p:cNvSpPr/>
          <p:nvPr/>
        </p:nvSpPr>
        <p:spPr>
          <a:xfrm>
            <a:off x="7332124" y="3547533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ombo 25">
            <a:extLst>
              <a:ext uri="{FF2B5EF4-FFF2-40B4-BE49-F238E27FC236}">
                <a16:creationId xmlns:a16="http://schemas.microsoft.com/office/drawing/2014/main" id="{49369516-F8A8-47B9-9658-C4B740E32F25}"/>
              </a:ext>
            </a:extLst>
          </p:cNvPr>
          <p:cNvSpPr/>
          <p:nvPr/>
        </p:nvSpPr>
        <p:spPr>
          <a:xfrm>
            <a:off x="9584269" y="3513670"/>
            <a:ext cx="1024467" cy="1024467"/>
          </a:xfrm>
          <a:prstGeom prst="diamond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ombo 26">
            <a:extLst>
              <a:ext uri="{FF2B5EF4-FFF2-40B4-BE49-F238E27FC236}">
                <a16:creationId xmlns:a16="http://schemas.microsoft.com/office/drawing/2014/main" id="{B22F251D-0B84-47AE-A29E-EAE84740A0B2}"/>
              </a:ext>
            </a:extLst>
          </p:cNvPr>
          <p:cNvSpPr/>
          <p:nvPr/>
        </p:nvSpPr>
        <p:spPr>
          <a:xfrm>
            <a:off x="9829802" y="846655"/>
            <a:ext cx="1024467" cy="1024467"/>
          </a:xfrm>
          <a:prstGeom prst="diamond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ombo 27">
            <a:extLst>
              <a:ext uri="{FF2B5EF4-FFF2-40B4-BE49-F238E27FC236}">
                <a16:creationId xmlns:a16="http://schemas.microsoft.com/office/drawing/2014/main" id="{E5ED8049-5FF5-426C-AE26-92A4415062A7}"/>
              </a:ext>
            </a:extLst>
          </p:cNvPr>
          <p:cNvSpPr/>
          <p:nvPr/>
        </p:nvSpPr>
        <p:spPr>
          <a:xfrm>
            <a:off x="9271001" y="2827859"/>
            <a:ext cx="1024467" cy="1024467"/>
          </a:xfrm>
          <a:prstGeom prst="diamond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ombo 28">
            <a:extLst>
              <a:ext uri="{FF2B5EF4-FFF2-40B4-BE49-F238E27FC236}">
                <a16:creationId xmlns:a16="http://schemas.microsoft.com/office/drawing/2014/main" id="{81F75F21-1AF8-4A89-87C6-732F1FE96239}"/>
              </a:ext>
            </a:extLst>
          </p:cNvPr>
          <p:cNvSpPr/>
          <p:nvPr/>
        </p:nvSpPr>
        <p:spPr>
          <a:xfrm>
            <a:off x="6866460" y="1837258"/>
            <a:ext cx="1024467" cy="1024467"/>
          </a:xfrm>
          <a:prstGeom prst="diamond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ombo 29">
            <a:extLst>
              <a:ext uri="{FF2B5EF4-FFF2-40B4-BE49-F238E27FC236}">
                <a16:creationId xmlns:a16="http://schemas.microsoft.com/office/drawing/2014/main" id="{4FD78E99-70F9-411D-BA87-E7B01F331EC2}"/>
              </a:ext>
            </a:extLst>
          </p:cNvPr>
          <p:cNvSpPr/>
          <p:nvPr/>
        </p:nvSpPr>
        <p:spPr>
          <a:xfrm>
            <a:off x="9186332" y="4495800"/>
            <a:ext cx="1024467" cy="1024467"/>
          </a:xfrm>
          <a:prstGeom prst="diamond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ombo 30">
            <a:extLst>
              <a:ext uri="{FF2B5EF4-FFF2-40B4-BE49-F238E27FC236}">
                <a16:creationId xmlns:a16="http://schemas.microsoft.com/office/drawing/2014/main" id="{BBA8F7AF-3E3F-4A7B-94F5-38F665E4AC6C}"/>
              </a:ext>
            </a:extLst>
          </p:cNvPr>
          <p:cNvSpPr/>
          <p:nvPr/>
        </p:nvSpPr>
        <p:spPr>
          <a:xfrm>
            <a:off x="6603992" y="4944535"/>
            <a:ext cx="1024467" cy="1024467"/>
          </a:xfrm>
          <a:prstGeom prst="diamond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ombo 31">
            <a:extLst>
              <a:ext uri="{FF2B5EF4-FFF2-40B4-BE49-F238E27FC236}">
                <a16:creationId xmlns:a16="http://schemas.microsoft.com/office/drawing/2014/main" id="{4D316348-B1D4-40EA-9813-8C16D8C5339D}"/>
              </a:ext>
            </a:extLst>
          </p:cNvPr>
          <p:cNvSpPr/>
          <p:nvPr/>
        </p:nvSpPr>
        <p:spPr>
          <a:xfrm>
            <a:off x="8307323" y="491057"/>
            <a:ext cx="1024467" cy="1024467"/>
          </a:xfrm>
          <a:prstGeom prst="diamond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ombo 32">
            <a:extLst>
              <a:ext uri="{FF2B5EF4-FFF2-40B4-BE49-F238E27FC236}">
                <a16:creationId xmlns:a16="http://schemas.microsoft.com/office/drawing/2014/main" id="{7B0DDD92-8494-43DF-B36F-3EB65A04091E}"/>
              </a:ext>
            </a:extLst>
          </p:cNvPr>
          <p:cNvSpPr/>
          <p:nvPr/>
        </p:nvSpPr>
        <p:spPr>
          <a:xfrm>
            <a:off x="9975260" y="1964259"/>
            <a:ext cx="1024467" cy="1024467"/>
          </a:xfrm>
          <a:prstGeom prst="diamond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ombo 33">
            <a:extLst>
              <a:ext uri="{FF2B5EF4-FFF2-40B4-BE49-F238E27FC236}">
                <a16:creationId xmlns:a16="http://schemas.microsoft.com/office/drawing/2014/main" id="{DBC663DB-BE39-4F6A-B84E-F0D47132C8E4}"/>
              </a:ext>
            </a:extLst>
          </p:cNvPr>
          <p:cNvSpPr/>
          <p:nvPr/>
        </p:nvSpPr>
        <p:spPr>
          <a:xfrm>
            <a:off x="7392919" y="4885268"/>
            <a:ext cx="1024467" cy="1024467"/>
          </a:xfrm>
          <a:prstGeom prst="diamond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ombo 34">
            <a:extLst>
              <a:ext uri="{FF2B5EF4-FFF2-40B4-BE49-F238E27FC236}">
                <a16:creationId xmlns:a16="http://schemas.microsoft.com/office/drawing/2014/main" id="{0A939FEE-B173-405F-A15C-F45326AEE880}"/>
              </a:ext>
            </a:extLst>
          </p:cNvPr>
          <p:cNvSpPr/>
          <p:nvPr/>
        </p:nvSpPr>
        <p:spPr>
          <a:xfrm>
            <a:off x="8764524" y="2412991"/>
            <a:ext cx="1024467" cy="1024467"/>
          </a:xfrm>
          <a:prstGeom prst="diamond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ombo 42">
            <a:extLst>
              <a:ext uri="{FF2B5EF4-FFF2-40B4-BE49-F238E27FC236}">
                <a16:creationId xmlns:a16="http://schemas.microsoft.com/office/drawing/2014/main" id="{92B11C02-40F7-4DC9-9B4A-4F1C43E6ED96}"/>
              </a:ext>
            </a:extLst>
          </p:cNvPr>
          <p:cNvSpPr/>
          <p:nvPr/>
        </p:nvSpPr>
        <p:spPr>
          <a:xfrm>
            <a:off x="9695859" y="5147739"/>
            <a:ext cx="1024467" cy="1024467"/>
          </a:xfrm>
          <a:prstGeom prst="diamond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241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D3BA3-3223-42F7-86BE-DC190AE3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neuronales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BA95E2-05D3-48E9-B2EE-B32A2409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6980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MX" sz="2000" dirty="0">
                <a:latin typeface="+mj-lt"/>
              </a:rPr>
              <a:t>Aprenden patrones complejos y no lineales a través de múltiples capas de neuronas conectadas. </a:t>
            </a:r>
          </a:p>
          <a:p>
            <a:r>
              <a:rPr lang="es-MX" sz="2000" dirty="0">
                <a:latin typeface="+mj-lt"/>
              </a:rPr>
              <a:t>Muy potentes</a:t>
            </a:r>
          </a:p>
          <a:p>
            <a:r>
              <a:rPr lang="es-MX" sz="2000" dirty="0">
                <a:latin typeface="+mj-lt"/>
              </a:rPr>
              <a:t>Requieren muchos datos para funcionar bien.</a:t>
            </a:r>
          </a:p>
          <a:p>
            <a:endParaRPr lang="es-MX" sz="2000" dirty="0">
              <a:latin typeface="+mj-lt"/>
            </a:endParaRPr>
          </a:p>
          <a:p>
            <a:pPr marL="0" indent="0">
              <a:buNone/>
            </a:pPr>
            <a:r>
              <a:rPr lang="es-MX" sz="2000" b="1" dirty="0">
                <a:latin typeface="+mj-lt"/>
              </a:rPr>
              <a:t>Caso de uso: </a:t>
            </a:r>
          </a:p>
          <a:p>
            <a:r>
              <a:rPr lang="es-MX" sz="2000" dirty="0">
                <a:latin typeface="+mj-lt"/>
              </a:rPr>
              <a:t>Predecir el precio de una casa a partir de información como su tamaño, el número de habitaciones, el vecindario, etc.</a:t>
            </a:r>
            <a:endParaRPr lang="es-CO" sz="2000" dirty="0"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4D15CA-C0CC-4FC4-B102-AF69C37C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4" y="2264851"/>
            <a:ext cx="3769012" cy="23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9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830FF-92F3-4A24-B9F1-5A405E68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30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Árboles de decisión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978FE0-9CCE-4FB4-B362-AF860715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3741737"/>
            <a:ext cx="4991100" cy="2943226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MX" sz="1600" b="1" dirty="0">
                <a:latin typeface="+mj-lt"/>
              </a:rPr>
              <a:t>Gini</a:t>
            </a:r>
          </a:p>
          <a:p>
            <a:pPr marL="0" indent="0">
              <a:buNone/>
            </a:pPr>
            <a:r>
              <a:rPr lang="es-MX" sz="1400" dirty="0">
                <a:latin typeface="+mj-lt"/>
              </a:rPr>
              <a:t>Mide el nivel de impureza de los datos en ese nodo. Cuanto más cerca esté el valor de Gini a 0, más puro es el grupo (es decir, más datos de una sola clase contiene el nodo).</a:t>
            </a:r>
          </a:p>
          <a:p>
            <a:r>
              <a:rPr lang="es-MX" sz="1400" dirty="0">
                <a:latin typeface="+mj-lt"/>
              </a:rPr>
              <a:t>Gini = 0: Significa que el nodo es completamente puro, es decir, todos los datos en este nodo pertenecen a una misma clase. </a:t>
            </a:r>
          </a:p>
          <a:p>
            <a:r>
              <a:rPr lang="es-MX" sz="1400" dirty="0">
                <a:latin typeface="+mj-lt"/>
              </a:rPr>
              <a:t>Gini cercano a 0.5: Significa que el nodo tiene una mezcla de clases, indicando que el grupo de datos en ese nodo es impuro o desbalanceado.</a:t>
            </a:r>
            <a:endParaRPr lang="es-CO" sz="14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067AAA-7BBA-46DA-AB98-E9DC4F8E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485775"/>
            <a:ext cx="3924300" cy="2943225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E4445C3-6B72-4705-9E7F-CF84B2EEAEDB}"/>
              </a:ext>
            </a:extLst>
          </p:cNvPr>
          <p:cNvSpPr txBox="1">
            <a:spLocks/>
          </p:cNvSpPr>
          <p:nvPr/>
        </p:nvSpPr>
        <p:spPr>
          <a:xfrm>
            <a:off x="673100" y="1969558"/>
            <a:ext cx="49911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+mj-lt"/>
              </a:rPr>
              <a:t>Divide los datos en ramas basadas en características y valores para hacer predicciones. </a:t>
            </a:r>
          </a:p>
          <a:p>
            <a:r>
              <a:rPr lang="es-MX" sz="1800" dirty="0">
                <a:latin typeface="+mj-lt"/>
              </a:rPr>
              <a:t>Es fácil de interpretar</a:t>
            </a:r>
          </a:p>
          <a:p>
            <a:r>
              <a:rPr lang="es-MX" sz="1800" dirty="0">
                <a:latin typeface="+mj-lt"/>
              </a:rPr>
              <a:t>Puede sobre ajustarse.</a:t>
            </a:r>
          </a:p>
          <a:p>
            <a:endParaRPr lang="es-MX" sz="18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b="1" dirty="0">
                <a:latin typeface="+mj-lt"/>
              </a:rPr>
              <a:t>Caso de uso: </a:t>
            </a:r>
          </a:p>
          <a:p>
            <a:r>
              <a:rPr lang="es-MX" sz="1800" dirty="0">
                <a:latin typeface="+mj-lt"/>
              </a:rPr>
              <a:t>Predecir si un estudiante aprueba o desaprueba un examen en función de una encuesta sobre sus hábitos</a:t>
            </a:r>
            <a:endParaRPr lang="es-CO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87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14C25-897E-4C6C-8CB0-C335A2EE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ensamble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850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3AEC-0816-4B72-BE0D-553CF0C6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ensamble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0750B8-07BF-4B08-A2E2-7EDF0CC33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1" y="1859492"/>
            <a:ext cx="4351338" cy="4351338"/>
          </a:xfrm>
        </p:spPr>
      </p:pic>
      <p:sp>
        <p:nvSpPr>
          <p:cNvPr id="7" name="Bocadillo nube: nube 6">
            <a:extLst>
              <a:ext uri="{FF2B5EF4-FFF2-40B4-BE49-F238E27FC236}">
                <a16:creationId xmlns:a16="http://schemas.microsoft.com/office/drawing/2014/main" id="{6A39D4E1-ED76-4D57-9A4D-3E697E0F2FD6}"/>
              </a:ext>
            </a:extLst>
          </p:cNvPr>
          <p:cNvSpPr/>
          <p:nvPr/>
        </p:nvSpPr>
        <p:spPr>
          <a:xfrm>
            <a:off x="5291665" y="3378198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</a:t>
            </a:r>
            <a:endParaRPr lang="es-CO" sz="1200" dirty="0"/>
          </a:p>
        </p:txBody>
      </p:sp>
      <p:sp>
        <p:nvSpPr>
          <p:cNvPr id="8" name="Bocadillo nube: nube 7">
            <a:extLst>
              <a:ext uri="{FF2B5EF4-FFF2-40B4-BE49-F238E27FC236}">
                <a16:creationId xmlns:a16="http://schemas.microsoft.com/office/drawing/2014/main" id="{8BD30663-377B-4FAD-8D2C-ABDA274A684C}"/>
              </a:ext>
            </a:extLst>
          </p:cNvPr>
          <p:cNvSpPr/>
          <p:nvPr/>
        </p:nvSpPr>
        <p:spPr>
          <a:xfrm>
            <a:off x="5528732" y="41148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60</a:t>
            </a:r>
            <a:endParaRPr lang="es-CO" sz="1200" dirty="0"/>
          </a:p>
        </p:txBody>
      </p:sp>
      <p:sp>
        <p:nvSpPr>
          <p:cNvPr id="9" name="Bocadillo nube: nube 8">
            <a:extLst>
              <a:ext uri="{FF2B5EF4-FFF2-40B4-BE49-F238E27FC236}">
                <a16:creationId xmlns:a16="http://schemas.microsoft.com/office/drawing/2014/main" id="{748AB0CE-D45B-47D9-BC62-5D156C518C01}"/>
              </a:ext>
            </a:extLst>
          </p:cNvPr>
          <p:cNvSpPr/>
          <p:nvPr/>
        </p:nvSpPr>
        <p:spPr>
          <a:xfrm>
            <a:off x="1600200" y="40894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40</a:t>
            </a:r>
            <a:endParaRPr lang="es-CO" sz="1200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92D66C56-F422-4374-BB66-4C282BDEBEAA}"/>
              </a:ext>
            </a:extLst>
          </p:cNvPr>
          <p:cNvSpPr/>
          <p:nvPr/>
        </p:nvSpPr>
        <p:spPr>
          <a:xfrm>
            <a:off x="2823896" y="4715933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50</a:t>
            </a:r>
            <a:endParaRPr lang="es-CO" sz="1200" dirty="0"/>
          </a:p>
        </p:txBody>
      </p:sp>
      <p:sp>
        <p:nvSpPr>
          <p:cNvPr id="11" name="Bocadillo nube: nube 10">
            <a:extLst>
              <a:ext uri="{FF2B5EF4-FFF2-40B4-BE49-F238E27FC236}">
                <a16:creationId xmlns:a16="http://schemas.microsoft.com/office/drawing/2014/main" id="{3B7782DF-EAE5-49C9-A101-3B221E31A596}"/>
              </a:ext>
            </a:extLst>
          </p:cNvPr>
          <p:cNvSpPr/>
          <p:nvPr/>
        </p:nvSpPr>
        <p:spPr>
          <a:xfrm>
            <a:off x="4741331" y="4616714"/>
            <a:ext cx="685802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100</a:t>
            </a:r>
            <a:endParaRPr lang="es-CO" sz="1200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9F74C85-4EA5-4830-9372-2CAB4906C9C0}"/>
              </a:ext>
            </a:extLst>
          </p:cNvPr>
          <p:cNvSpPr/>
          <p:nvPr/>
        </p:nvSpPr>
        <p:spPr>
          <a:xfrm>
            <a:off x="6527800" y="3945467"/>
            <a:ext cx="440267" cy="355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ECA30D6-2767-417E-BE73-B491ABDE2D46}"/>
              </a:ext>
            </a:extLst>
          </p:cNvPr>
          <p:cNvSpPr txBox="1">
            <a:spLocks/>
          </p:cNvSpPr>
          <p:nvPr/>
        </p:nvSpPr>
        <p:spPr>
          <a:xfrm>
            <a:off x="7416801" y="3805899"/>
            <a:ext cx="4237567" cy="617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+mj-lt"/>
              </a:rPr>
              <a:t>Promediamos las respuestas de todos para tener una mejor estimación.</a:t>
            </a:r>
            <a:endParaRPr lang="es-CO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echa: curvada hacia la izquierda 19">
            <a:extLst>
              <a:ext uri="{FF2B5EF4-FFF2-40B4-BE49-F238E27FC236}">
                <a16:creationId xmlns:a16="http://schemas.microsoft.com/office/drawing/2014/main" id="{8AB46AE6-94A8-40AC-9DFE-5221556D331F}"/>
              </a:ext>
            </a:extLst>
          </p:cNvPr>
          <p:cNvSpPr/>
          <p:nvPr/>
        </p:nvSpPr>
        <p:spPr>
          <a:xfrm rot="16200000">
            <a:off x="3030940" y="1334693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Flecha: curvada hacia la izquierda 15">
            <a:extLst>
              <a:ext uri="{FF2B5EF4-FFF2-40B4-BE49-F238E27FC236}">
                <a16:creationId xmlns:a16="http://schemas.microsoft.com/office/drawing/2014/main" id="{B5CABD4E-F3F3-486A-B136-07345D083784}"/>
              </a:ext>
            </a:extLst>
          </p:cNvPr>
          <p:cNvSpPr/>
          <p:nvPr/>
        </p:nvSpPr>
        <p:spPr>
          <a:xfrm rot="16200000">
            <a:off x="3030938" y="1334691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Flecha: curvada hacia la izquierda 13">
            <a:extLst>
              <a:ext uri="{FF2B5EF4-FFF2-40B4-BE49-F238E27FC236}">
                <a16:creationId xmlns:a16="http://schemas.microsoft.com/office/drawing/2014/main" id="{AD3726F8-2531-4B1E-86E1-6773D7907636}"/>
              </a:ext>
            </a:extLst>
          </p:cNvPr>
          <p:cNvSpPr/>
          <p:nvPr/>
        </p:nvSpPr>
        <p:spPr>
          <a:xfrm rot="16200000">
            <a:off x="3030937" y="1334690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283AEC-0816-4B72-BE0D-553CF0C6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ensamble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0750B8-07BF-4B08-A2E2-7EDF0CC33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1" y="1859492"/>
            <a:ext cx="4351338" cy="4351338"/>
          </a:xfrm>
        </p:spPr>
      </p:pic>
      <p:sp>
        <p:nvSpPr>
          <p:cNvPr id="7" name="Bocadillo nube: nube 6">
            <a:extLst>
              <a:ext uri="{FF2B5EF4-FFF2-40B4-BE49-F238E27FC236}">
                <a16:creationId xmlns:a16="http://schemas.microsoft.com/office/drawing/2014/main" id="{6A39D4E1-ED76-4D57-9A4D-3E697E0F2FD6}"/>
              </a:ext>
            </a:extLst>
          </p:cNvPr>
          <p:cNvSpPr/>
          <p:nvPr/>
        </p:nvSpPr>
        <p:spPr>
          <a:xfrm>
            <a:off x="5291665" y="3378198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</a:t>
            </a:r>
            <a:endParaRPr lang="es-CO" sz="1200" dirty="0"/>
          </a:p>
        </p:txBody>
      </p:sp>
      <p:sp>
        <p:nvSpPr>
          <p:cNvPr id="8" name="Bocadillo nube: nube 7">
            <a:extLst>
              <a:ext uri="{FF2B5EF4-FFF2-40B4-BE49-F238E27FC236}">
                <a16:creationId xmlns:a16="http://schemas.microsoft.com/office/drawing/2014/main" id="{8BD30663-377B-4FAD-8D2C-ABDA274A684C}"/>
              </a:ext>
            </a:extLst>
          </p:cNvPr>
          <p:cNvSpPr/>
          <p:nvPr/>
        </p:nvSpPr>
        <p:spPr>
          <a:xfrm>
            <a:off x="5528732" y="41148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60</a:t>
            </a:r>
            <a:endParaRPr lang="es-CO" sz="1200" dirty="0"/>
          </a:p>
        </p:txBody>
      </p:sp>
      <p:sp>
        <p:nvSpPr>
          <p:cNvPr id="9" name="Bocadillo nube: nube 8">
            <a:extLst>
              <a:ext uri="{FF2B5EF4-FFF2-40B4-BE49-F238E27FC236}">
                <a16:creationId xmlns:a16="http://schemas.microsoft.com/office/drawing/2014/main" id="{748AB0CE-D45B-47D9-BC62-5D156C518C01}"/>
              </a:ext>
            </a:extLst>
          </p:cNvPr>
          <p:cNvSpPr/>
          <p:nvPr/>
        </p:nvSpPr>
        <p:spPr>
          <a:xfrm>
            <a:off x="1600200" y="40894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40</a:t>
            </a:r>
            <a:endParaRPr lang="es-CO" sz="1200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92D66C56-F422-4374-BB66-4C282BDEBEAA}"/>
              </a:ext>
            </a:extLst>
          </p:cNvPr>
          <p:cNvSpPr/>
          <p:nvPr/>
        </p:nvSpPr>
        <p:spPr>
          <a:xfrm>
            <a:off x="2823896" y="4715933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50</a:t>
            </a:r>
            <a:endParaRPr lang="es-CO" sz="1200" dirty="0"/>
          </a:p>
        </p:txBody>
      </p:sp>
      <p:sp>
        <p:nvSpPr>
          <p:cNvPr id="11" name="Bocadillo nube: nube 10">
            <a:extLst>
              <a:ext uri="{FF2B5EF4-FFF2-40B4-BE49-F238E27FC236}">
                <a16:creationId xmlns:a16="http://schemas.microsoft.com/office/drawing/2014/main" id="{3B7782DF-EAE5-49C9-A101-3B221E31A596}"/>
              </a:ext>
            </a:extLst>
          </p:cNvPr>
          <p:cNvSpPr/>
          <p:nvPr/>
        </p:nvSpPr>
        <p:spPr>
          <a:xfrm>
            <a:off x="4741331" y="4616714"/>
            <a:ext cx="685802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100</a:t>
            </a:r>
            <a:endParaRPr lang="es-CO" sz="1200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9F74C85-4EA5-4830-9372-2CAB4906C9C0}"/>
              </a:ext>
            </a:extLst>
          </p:cNvPr>
          <p:cNvSpPr/>
          <p:nvPr/>
        </p:nvSpPr>
        <p:spPr>
          <a:xfrm>
            <a:off x="6527800" y="3945467"/>
            <a:ext cx="440267" cy="355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ECA30D6-2767-417E-BE73-B491ABDE2D46}"/>
              </a:ext>
            </a:extLst>
          </p:cNvPr>
          <p:cNvSpPr txBox="1">
            <a:spLocks/>
          </p:cNvSpPr>
          <p:nvPr/>
        </p:nvSpPr>
        <p:spPr>
          <a:xfrm>
            <a:off x="7416801" y="3570222"/>
            <a:ext cx="4237567" cy="1089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+mj-lt"/>
              </a:rPr>
              <a:t>Promediamos las respuestas de todos para tener una mejor estimación dándole más peso a las respuestas de los que adivinaron mejor.</a:t>
            </a:r>
            <a:endParaRPr lang="es-CO" sz="1800" dirty="0">
              <a:latin typeface="+mj-lt"/>
            </a:endParaRPr>
          </a:p>
        </p:txBody>
      </p:sp>
      <p:sp>
        <p:nvSpPr>
          <p:cNvPr id="3" name="Flecha: curvada hacia la izquierda 2">
            <a:extLst>
              <a:ext uri="{FF2B5EF4-FFF2-40B4-BE49-F238E27FC236}">
                <a16:creationId xmlns:a16="http://schemas.microsoft.com/office/drawing/2014/main" id="{951DDEAD-4321-49B1-A3C4-030CDDDC2D7E}"/>
              </a:ext>
            </a:extLst>
          </p:cNvPr>
          <p:cNvSpPr/>
          <p:nvPr/>
        </p:nvSpPr>
        <p:spPr>
          <a:xfrm rot="5400000">
            <a:off x="2772702" y="3014664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20D6B9F2-98E7-446F-A3C6-6CD4A4573D57}"/>
              </a:ext>
            </a:extLst>
          </p:cNvPr>
          <p:cNvSpPr txBox="1">
            <a:spLocks/>
          </p:cNvSpPr>
          <p:nvPr/>
        </p:nvSpPr>
        <p:spPr>
          <a:xfrm>
            <a:off x="1173955" y="6595209"/>
            <a:ext cx="4832350" cy="285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latin typeface="+mj-lt"/>
              </a:rPr>
              <a:t>Hay un orden, los siguientes aprenden de los errores del anterior</a:t>
            </a:r>
            <a:endParaRPr lang="es-CO" sz="1400" dirty="0">
              <a:latin typeface="+mj-lt"/>
            </a:endParaRPr>
          </a:p>
        </p:txBody>
      </p:sp>
      <p:sp>
        <p:nvSpPr>
          <p:cNvPr id="17" name="Flecha: curvada hacia la izquierda 16">
            <a:extLst>
              <a:ext uri="{FF2B5EF4-FFF2-40B4-BE49-F238E27FC236}">
                <a16:creationId xmlns:a16="http://schemas.microsoft.com/office/drawing/2014/main" id="{91EDEAD9-2F2D-4FC3-8736-EEFE5052D922}"/>
              </a:ext>
            </a:extLst>
          </p:cNvPr>
          <p:cNvSpPr/>
          <p:nvPr/>
        </p:nvSpPr>
        <p:spPr>
          <a:xfrm rot="5400000">
            <a:off x="2772702" y="3014665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: curvada hacia la izquierda 17">
            <a:extLst>
              <a:ext uri="{FF2B5EF4-FFF2-40B4-BE49-F238E27FC236}">
                <a16:creationId xmlns:a16="http://schemas.microsoft.com/office/drawing/2014/main" id="{BD522682-9922-4096-B5C0-A9A5A358A5B2}"/>
              </a:ext>
            </a:extLst>
          </p:cNvPr>
          <p:cNvSpPr/>
          <p:nvPr/>
        </p:nvSpPr>
        <p:spPr>
          <a:xfrm rot="16200000">
            <a:off x="3030939" y="1334692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Flecha: curvada hacia la izquierda 18">
            <a:extLst>
              <a:ext uri="{FF2B5EF4-FFF2-40B4-BE49-F238E27FC236}">
                <a16:creationId xmlns:a16="http://schemas.microsoft.com/office/drawing/2014/main" id="{DD5FE1A6-08E2-4C3E-8C9A-A3A99CA168C2}"/>
              </a:ext>
            </a:extLst>
          </p:cNvPr>
          <p:cNvSpPr/>
          <p:nvPr/>
        </p:nvSpPr>
        <p:spPr>
          <a:xfrm rot="5400000">
            <a:off x="2772702" y="3014666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curvada hacia la izquierda 20">
            <a:extLst>
              <a:ext uri="{FF2B5EF4-FFF2-40B4-BE49-F238E27FC236}">
                <a16:creationId xmlns:a16="http://schemas.microsoft.com/office/drawing/2014/main" id="{9CA60277-70DB-4E07-8FA9-25E857129A3C}"/>
              </a:ext>
            </a:extLst>
          </p:cNvPr>
          <p:cNvSpPr/>
          <p:nvPr/>
        </p:nvSpPr>
        <p:spPr>
          <a:xfrm rot="5400000">
            <a:off x="2772702" y="3014667"/>
            <a:ext cx="1439594" cy="5681133"/>
          </a:xfrm>
          <a:prstGeom prst="curvedLeftArrow">
            <a:avLst>
              <a:gd name="adj1" fmla="val 22609"/>
              <a:gd name="adj2" fmla="val 51779"/>
              <a:gd name="adj3" fmla="val 20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98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3AEC-0816-4B72-BE0D-553CF0C6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ensamble (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0750B8-07BF-4B08-A2E2-7EDF0CC33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1" y="1859492"/>
            <a:ext cx="4351338" cy="4351338"/>
          </a:xfrm>
        </p:spPr>
      </p:pic>
      <p:sp>
        <p:nvSpPr>
          <p:cNvPr id="7" name="Bocadillo nube: nube 6">
            <a:extLst>
              <a:ext uri="{FF2B5EF4-FFF2-40B4-BE49-F238E27FC236}">
                <a16:creationId xmlns:a16="http://schemas.microsoft.com/office/drawing/2014/main" id="{6A39D4E1-ED76-4D57-9A4D-3E697E0F2FD6}"/>
              </a:ext>
            </a:extLst>
          </p:cNvPr>
          <p:cNvSpPr/>
          <p:nvPr/>
        </p:nvSpPr>
        <p:spPr>
          <a:xfrm>
            <a:off x="5291665" y="3378198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</a:t>
            </a:r>
            <a:endParaRPr lang="es-CO" sz="1200" dirty="0"/>
          </a:p>
        </p:txBody>
      </p:sp>
      <p:sp>
        <p:nvSpPr>
          <p:cNvPr id="8" name="Bocadillo nube: nube 7">
            <a:extLst>
              <a:ext uri="{FF2B5EF4-FFF2-40B4-BE49-F238E27FC236}">
                <a16:creationId xmlns:a16="http://schemas.microsoft.com/office/drawing/2014/main" id="{8BD30663-377B-4FAD-8D2C-ABDA274A684C}"/>
              </a:ext>
            </a:extLst>
          </p:cNvPr>
          <p:cNvSpPr/>
          <p:nvPr/>
        </p:nvSpPr>
        <p:spPr>
          <a:xfrm>
            <a:off x="5528732" y="41148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60</a:t>
            </a:r>
            <a:endParaRPr lang="es-CO" sz="1200" dirty="0"/>
          </a:p>
        </p:txBody>
      </p:sp>
      <p:sp>
        <p:nvSpPr>
          <p:cNvPr id="9" name="Bocadillo nube: nube 8">
            <a:extLst>
              <a:ext uri="{FF2B5EF4-FFF2-40B4-BE49-F238E27FC236}">
                <a16:creationId xmlns:a16="http://schemas.microsoft.com/office/drawing/2014/main" id="{748AB0CE-D45B-47D9-BC62-5D156C518C01}"/>
              </a:ext>
            </a:extLst>
          </p:cNvPr>
          <p:cNvSpPr/>
          <p:nvPr/>
        </p:nvSpPr>
        <p:spPr>
          <a:xfrm>
            <a:off x="1600200" y="4089400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40</a:t>
            </a:r>
            <a:endParaRPr lang="es-CO" sz="1200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92D66C56-F422-4374-BB66-4C282BDEBEAA}"/>
              </a:ext>
            </a:extLst>
          </p:cNvPr>
          <p:cNvSpPr/>
          <p:nvPr/>
        </p:nvSpPr>
        <p:spPr>
          <a:xfrm>
            <a:off x="2823896" y="4715933"/>
            <a:ext cx="550334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50</a:t>
            </a:r>
            <a:endParaRPr lang="es-CO" sz="1200" dirty="0"/>
          </a:p>
        </p:txBody>
      </p:sp>
      <p:sp>
        <p:nvSpPr>
          <p:cNvPr id="11" name="Bocadillo nube: nube 10">
            <a:extLst>
              <a:ext uri="{FF2B5EF4-FFF2-40B4-BE49-F238E27FC236}">
                <a16:creationId xmlns:a16="http://schemas.microsoft.com/office/drawing/2014/main" id="{3B7782DF-EAE5-49C9-A101-3B221E31A596}"/>
              </a:ext>
            </a:extLst>
          </p:cNvPr>
          <p:cNvSpPr/>
          <p:nvPr/>
        </p:nvSpPr>
        <p:spPr>
          <a:xfrm>
            <a:off x="4741331" y="4616714"/>
            <a:ext cx="685802" cy="355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100</a:t>
            </a:r>
            <a:endParaRPr lang="es-CO" sz="1200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9F74C85-4EA5-4830-9372-2CAB4906C9C0}"/>
              </a:ext>
            </a:extLst>
          </p:cNvPr>
          <p:cNvSpPr/>
          <p:nvPr/>
        </p:nvSpPr>
        <p:spPr>
          <a:xfrm>
            <a:off x="6527800" y="3945467"/>
            <a:ext cx="440267" cy="355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ECA30D6-2767-417E-BE73-B491ABDE2D46}"/>
              </a:ext>
            </a:extLst>
          </p:cNvPr>
          <p:cNvSpPr txBox="1">
            <a:spLocks/>
          </p:cNvSpPr>
          <p:nvPr/>
        </p:nvSpPr>
        <p:spPr>
          <a:xfrm>
            <a:off x="7412569" y="3721231"/>
            <a:ext cx="4237567" cy="994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>
                <a:latin typeface="+mj-lt"/>
              </a:rPr>
              <a:t>Designamos a un supervisor que combina todas las respuestas combinando lo mejor de cada una</a:t>
            </a:r>
            <a:endParaRPr lang="es-CO" sz="1800" dirty="0">
              <a:latin typeface="+mj-lt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7D9BD2B-C775-4271-A830-624010FB4A0F}"/>
              </a:ext>
            </a:extLst>
          </p:cNvPr>
          <p:cNvSpPr/>
          <p:nvPr/>
        </p:nvSpPr>
        <p:spPr>
          <a:xfrm>
            <a:off x="4495801" y="3225799"/>
            <a:ext cx="1600199" cy="2980267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9ABA316-1A80-4D7A-8E77-0498C4ABF3BA}"/>
              </a:ext>
            </a:extLst>
          </p:cNvPr>
          <p:cNvSpPr/>
          <p:nvPr/>
        </p:nvSpPr>
        <p:spPr>
          <a:xfrm>
            <a:off x="2463802" y="4715933"/>
            <a:ext cx="1938863" cy="14901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E78EA4B-8834-4895-AC9C-02DD04519A5D}"/>
              </a:ext>
            </a:extLst>
          </p:cNvPr>
          <p:cNvSpPr/>
          <p:nvPr/>
        </p:nvSpPr>
        <p:spPr>
          <a:xfrm>
            <a:off x="1338261" y="3378198"/>
            <a:ext cx="1087703" cy="2535636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3E700A-7857-4A4A-8EA9-3B23F7DF8576}"/>
              </a:ext>
            </a:extLst>
          </p:cNvPr>
          <p:cNvSpPr txBox="1">
            <a:spLocks/>
          </p:cNvSpPr>
          <p:nvPr/>
        </p:nvSpPr>
        <p:spPr>
          <a:xfrm>
            <a:off x="1806442" y="6361648"/>
            <a:ext cx="3567376" cy="285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latin typeface="+mj-lt"/>
              </a:rPr>
              <a:t>Hay estimadores expertos en una característica</a:t>
            </a:r>
            <a:endParaRPr lang="es-CO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8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C35A9-9440-49EC-9AE3-A08942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Forest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9AD69-99E2-440E-803B-D192DDAA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1260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MX" sz="2000" dirty="0">
                <a:latin typeface="+mj-lt"/>
              </a:rPr>
              <a:t>Combina múltiples árboles de decisión para mejorar la precisión</a:t>
            </a:r>
          </a:p>
          <a:p>
            <a:r>
              <a:rPr lang="es-MX" sz="2000" dirty="0">
                <a:latin typeface="+mj-lt"/>
              </a:rPr>
              <a:t>Reduce el riesgo de sobreajuste. </a:t>
            </a:r>
          </a:p>
          <a:p>
            <a:r>
              <a:rPr lang="es-MX" sz="2000" dirty="0">
                <a:latin typeface="+mj-lt"/>
              </a:rPr>
              <a:t>Es robusto y versátil para distintos tipos de datos.</a:t>
            </a:r>
          </a:p>
          <a:p>
            <a:endParaRPr lang="es-MX" sz="2000" dirty="0">
              <a:latin typeface="+mj-lt"/>
            </a:endParaRPr>
          </a:p>
          <a:p>
            <a:pPr marL="0" indent="0">
              <a:buNone/>
            </a:pPr>
            <a:r>
              <a:rPr lang="es-MX" sz="2000" b="1" dirty="0">
                <a:latin typeface="+mj-lt"/>
              </a:rPr>
              <a:t>Caso de uso: </a:t>
            </a:r>
          </a:p>
          <a:p>
            <a:r>
              <a:rPr lang="es-MX" sz="2000" dirty="0">
                <a:latin typeface="+mj-lt"/>
              </a:rPr>
              <a:t>Predecir si una persona va pagar un préstamo a tiempo o no en un banco.</a:t>
            </a:r>
            <a:endParaRPr lang="es-CO" sz="20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1B897E-5FD1-4508-AE3E-F7CA9584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82" y="1549400"/>
            <a:ext cx="4082719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3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739C4-67E5-4BAC-86EE-BA3B278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Otros modelos de ensambles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5CA608-AC85-4512-A725-95A46325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>
                <a:latin typeface="+mj-lt"/>
              </a:rPr>
              <a:t>Gradient</a:t>
            </a:r>
            <a:r>
              <a:rPr lang="es-MX" dirty="0">
                <a:latin typeface="+mj-lt"/>
              </a:rPr>
              <a:t> </a:t>
            </a:r>
            <a:r>
              <a:rPr lang="es-MX" dirty="0" err="1">
                <a:latin typeface="+mj-lt"/>
              </a:rPr>
              <a:t>Boosting</a:t>
            </a:r>
            <a:endParaRPr lang="es-MX" dirty="0">
              <a:latin typeface="+mj-lt"/>
            </a:endParaRPr>
          </a:p>
          <a:p>
            <a:r>
              <a:rPr lang="es-MX" dirty="0" err="1">
                <a:latin typeface="+mj-lt"/>
              </a:rPr>
              <a:t>XGBoost</a:t>
            </a:r>
            <a:endParaRPr lang="es-MX" dirty="0">
              <a:latin typeface="+mj-lt"/>
            </a:endParaRPr>
          </a:p>
          <a:p>
            <a:r>
              <a:rPr lang="es-MX" dirty="0" err="1">
                <a:latin typeface="+mj-lt"/>
              </a:rPr>
              <a:t>LightGBM</a:t>
            </a:r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402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DBB52-128C-454F-8DE1-099CE7FD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45" y="422783"/>
            <a:ext cx="10515600" cy="1325563"/>
          </a:xfrm>
        </p:spPr>
        <p:txBody>
          <a:bodyPr/>
          <a:lstStyle/>
          <a:p>
            <a:r>
              <a:rPr lang="es-MX" dirty="0"/>
              <a:t>Software 2.0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C63798-69C5-4253-A82A-9AA5F3F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7" y="3617630"/>
            <a:ext cx="1901696" cy="1920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B7CA55-C775-43C4-981B-981E28DC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12" y="3999445"/>
            <a:ext cx="790685" cy="466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96A7D8-515F-4CB2-BEAE-CDAA65A5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3737679"/>
            <a:ext cx="2135687" cy="1862881"/>
          </a:xfrm>
          <a:prstGeom prst="rect">
            <a:avLst/>
          </a:prstGeom>
        </p:spPr>
      </p:pic>
      <p:sp>
        <p:nvSpPr>
          <p:cNvPr id="11" name="Bocadillo nube: nube 10">
            <a:extLst>
              <a:ext uri="{FF2B5EF4-FFF2-40B4-BE49-F238E27FC236}">
                <a16:creationId xmlns:a16="http://schemas.microsoft.com/office/drawing/2014/main" id="{1CE18394-3B1C-41C1-85D0-C1B95DD1C0CA}"/>
              </a:ext>
            </a:extLst>
          </p:cNvPr>
          <p:cNvSpPr/>
          <p:nvPr/>
        </p:nvSpPr>
        <p:spPr>
          <a:xfrm>
            <a:off x="1435864" y="2188748"/>
            <a:ext cx="1901696" cy="1212374"/>
          </a:xfrm>
          <a:prstGeom prst="cloud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Problema</a:t>
            </a:r>
            <a:endParaRPr lang="es-CO" dirty="0"/>
          </a:p>
        </p:txBody>
      </p:sp>
      <p:sp>
        <p:nvSpPr>
          <p:cNvPr id="12" name="Globo: flecha hacia abajo 11">
            <a:extLst>
              <a:ext uri="{FF2B5EF4-FFF2-40B4-BE49-F238E27FC236}">
                <a16:creationId xmlns:a16="http://schemas.microsoft.com/office/drawing/2014/main" id="{384DE314-2736-483A-97D5-57D877151F7C}"/>
              </a:ext>
            </a:extLst>
          </p:cNvPr>
          <p:cNvSpPr/>
          <p:nvPr/>
        </p:nvSpPr>
        <p:spPr>
          <a:xfrm>
            <a:off x="7576687" y="2794935"/>
            <a:ext cx="1600200" cy="817791"/>
          </a:xfrm>
          <a:prstGeom prst="downArrow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New Input</a:t>
            </a:r>
            <a:endParaRPr lang="es-CO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94AC9AD-C05C-481C-9FE6-ABC0FD6B6DC0}"/>
              </a:ext>
            </a:extLst>
          </p:cNvPr>
          <p:cNvSpPr/>
          <p:nvPr/>
        </p:nvSpPr>
        <p:spPr>
          <a:xfrm>
            <a:off x="9401872" y="43995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45065929-1A9A-485D-85F7-7414B79BD15B}"/>
              </a:ext>
            </a:extLst>
          </p:cNvPr>
          <p:cNvSpPr/>
          <p:nvPr/>
        </p:nvSpPr>
        <p:spPr>
          <a:xfrm>
            <a:off x="2202108" y="4400393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167AACF-DC92-4529-9A19-08B3FC9478BD}"/>
              </a:ext>
            </a:extLst>
          </p:cNvPr>
          <p:cNvSpPr/>
          <p:nvPr/>
        </p:nvSpPr>
        <p:spPr>
          <a:xfrm>
            <a:off x="6755885" y="4400393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2121BEB-4E40-4A8E-B636-3CD7973A9E29}"/>
              </a:ext>
            </a:extLst>
          </p:cNvPr>
          <p:cNvSpPr/>
          <p:nvPr/>
        </p:nvSpPr>
        <p:spPr>
          <a:xfrm>
            <a:off x="10203758" y="4399595"/>
            <a:ext cx="1747715" cy="4800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Output</a:t>
            </a:r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D412F56-B561-4209-B6C5-4DFBA12E1126}"/>
              </a:ext>
            </a:extLst>
          </p:cNvPr>
          <p:cNvSpPr/>
          <p:nvPr/>
        </p:nvSpPr>
        <p:spPr>
          <a:xfrm>
            <a:off x="5302552" y="4643435"/>
            <a:ext cx="1269201" cy="46622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Modelo</a:t>
            </a:r>
            <a:endParaRPr lang="es-CO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619CB3B-5C69-46FF-8201-F5D1F6BA04B5}"/>
              </a:ext>
            </a:extLst>
          </p:cNvPr>
          <p:cNvSpPr/>
          <p:nvPr/>
        </p:nvSpPr>
        <p:spPr>
          <a:xfrm>
            <a:off x="4440917" y="43995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6C53D1-4C0A-4979-A267-26CB6C43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715" y="4037248"/>
            <a:ext cx="985322" cy="121237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9FB7CCF-BD4B-478D-8513-59362F372DC5}"/>
              </a:ext>
            </a:extLst>
          </p:cNvPr>
          <p:cNvSpPr/>
          <p:nvPr/>
        </p:nvSpPr>
        <p:spPr>
          <a:xfrm>
            <a:off x="2811780" y="5318202"/>
            <a:ext cx="1578477" cy="5615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Ejemplos de inputs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52A7EC0-C10A-4E00-AC3D-6B4993A01D45}"/>
              </a:ext>
            </a:extLst>
          </p:cNvPr>
          <p:cNvSpPr/>
          <p:nvPr/>
        </p:nvSpPr>
        <p:spPr>
          <a:xfrm>
            <a:off x="2827020" y="6012180"/>
            <a:ext cx="1578477" cy="67321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Ejemplos de outputs</a:t>
            </a:r>
            <a:endParaRPr lang="es-CO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F0A7D03-8261-4E7A-B7A9-574226FAE4AA}"/>
              </a:ext>
            </a:extLst>
          </p:cNvPr>
          <p:cNvSpPr/>
          <p:nvPr/>
        </p:nvSpPr>
        <p:spPr>
          <a:xfrm>
            <a:off x="2202731" y="439959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E6DEC24-9D35-449A-A173-1819DAD26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38" y="4036450"/>
            <a:ext cx="985322" cy="1212374"/>
          </a:xfrm>
          <a:prstGeom prst="rect">
            <a:avLst/>
          </a:prstGeom>
        </p:spPr>
      </p:pic>
      <p:sp>
        <p:nvSpPr>
          <p:cNvPr id="23" name="Globo: flecha hacia abajo 22">
            <a:extLst>
              <a:ext uri="{FF2B5EF4-FFF2-40B4-BE49-F238E27FC236}">
                <a16:creationId xmlns:a16="http://schemas.microsoft.com/office/drawing/2014/main" id="{A107BE8D-3806-4F6B-AE10-7A5FD56D475B}"/>
              </a:ext>
            </a:extLst>
          </p:cNvPr>
          <p:cNvSpPr/>
          <p:nvPr/>
        </p:nvSpPr>
        <p:spPr>
          <a:xfrm>
            <a:off x="7576960" y="2794935"/>
            <a:ext cx="1600200" cy="817791"/>
          </a:xfrm>
          <a:prstGeom prst="downArrow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New Input</a:t>
            </a:r>
            <a:endParaRPr lang="es-CO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526CBA93-3019-48A8-990B-0E21C0F01358}"/>
              </a:ext>
            </a:extLst>
          </p:cNvPr>
          <p:cNvSpPr/>
          <p:nvPr/>
        </p:nvSpPr>
        <p:spPr>
          <a:xfrm>
            <a:off x="6756158" y="4400393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18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14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A2EC4-03C2-4217-998E-3D9EAED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2.0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6BB30-315A-4847-9880-B7795235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latin typeface="+mj-lt"/>
              </a:rPr>
              <a:t>¿Cuando?</a:t>
            </a:r>
          </a:p>
          <a:p>
            <a:r>
              <a:rPr lang="es-MX" dirty="0">
                <a:latin typeface="+mj-lt"/>
              </a:rPr>
              <a:t>Tenemos acceso a cantidades considerables de datos</a:t>
            </a:r>
          </a:p>
          <a:p>
            <a:r>
              <a:rPr lang="es-MX" dirty="0">
                <a:latin typeface="+mj-lt"/>
              </a:rPr>
              <a:t>Las reglas son complejas o difíciles de definir</a:t>
            </a:r>
          </a:p>
          <a:p>
            <a:r>
              <a:rPr lang="es-MX" dirty="0">
                <a:latin typeface="+mj-lt"/>
              </a:rPr>
              <a:t>Se quiere una mejora continua</a:t>
            </a:r>
          </a:p>
          <a:p>
            <a:endParaRPr lang="es-MX" dirty="0">
              <a:latin typeface="+mj-lt"/>
            </a:endParaRPr>
          </a:p>
          <a:p>
            <a:pPr marL="0" indent="0">
              <a:buNone/>
            </a:pPr>
            <a:r>
              <a:rPr lang="es-MX" dirty="0">
                <a:latin typeface="+mj-lt"/>
              </a:rPr>
              <a:t>Limitaciones</a:t>
            </a:r>
          </a:p>
          <a:p>
            <a:r>
              <a:rPr lang="es-MX" dirty="0">
                <a:latin typeface="+mj-lt"/>
              </a:rPr>
              <a:t>No sabemos cuando o que va a fallar</a:t>
            </a:r>
          </a:p>
          <a:p>
            <a:r>
              <a:rPr lang="es-MX" dirty="0">
                <a:latin typeface="+mj-lt"/>
              </a:rPr>
              <a:t>Es difícil realizar depuraciones</a:t>
            </a:r>
          </a:p>
          <a:p>
            <a:r>
              <a:rPr lang="es-MX" dirty="0">
                <a:latin typeface="+mj-lt"/>
              </a:rPr>
              <a:t>Sesgos, etc.</a:t>
            </a:r>
          </a:p>
        </p:txBody>
      </p:sp>
    </p:spTree>
    <p:extLst>
      <p:ext uri="{BB962C8B-B14F-4D97-AF65-F5344CB8AC3E}">
        <p14:creationId xmlns:p14="http://schemas.microsoft.com/office/powerpoint/2010/main" val="8737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48DED-CCD1-4D61-9257-CA99993D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Algunas Nociones importantes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33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D4B5D00-0370-4D5C-8FD6-9321F249C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93668"/>
              </p:ext>
            </p:extLst>
          </p:nvPr>
        </p:nvGraphicFramePr>
        <p:xfrm>
          <a:off x="556260" y="2903220"/>
          <a:ext cx="49453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345">
                  <a:extLst>
                    <a:ext uri="{9D8B030D-6E8A-4147-A177-3AD203B41FA5}">
                      <a16:colId xmlns:a16="http://schemas.microsoft.com/office/drawing/2014/main" val="3148944707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30633195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3558828592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3726901634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y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36909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Blanco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Verdadero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68439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0,8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Amarillo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1500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10999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0,01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Verde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Falso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14051"/>
                  </a:ext>
                </a:extLst>
              </a:tr>
            </a:tbl>
          </a:graphicData>
        </a:graphic>
      </p:graphicFrame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C3CB502-5CAD-4278-A7D5-8853E5B7AAB7}"/>
              </a:ext>
            </a:extLst>
          </p:cNvPr>
          <p:cNvSpPr/>
          <p:nvPr/>
        </p:nvSpPr>
        <p:spPr>
          <a:xfrm>
            <a:off x="266700" y="1943100"/>
            <a:ext cx="6751320" cy="38862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A4CB64-CAE3-4B14-9732-5BA8A5F89023}"/>
              </a:ext>
            </a:extLst>
          </p:cNvPr>
          <p:cNvSpPr txBox="1"/>
          <p:nvPr/>
        </p:nvSpPr>
        <p:spPr>
          <a:xfrm>
            <a:off x="491490" y="2100382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+mj-lt"/>
              </a:rPr>
              <a:t>DATASET</a:t>
            </a:r>
            <a:endParaRPr lang="es-CO" dirty="0">
              <a:latin typeface="+mj-lt"/>
            </a:endParaRPr>
          </a:p>
        </p:txBody>
      </p:sp>
      <p:sp>
        <p:nvSpPr>
          <p:cNvPr id="9" name="Globo: flecha hacia abajo 8">
            <a:extLst>
              <a:ext uri="{FF2B5EF4-FFF2-40B4-BE49-F238E27FC236}">
                <a16:creationId xmlns:a16="http://schemas.microsoft.com/office/drawing/2014/main" id="{7F266EE3-E276-4C26-B962-E88E907CB9E7}"/>
              </a:ext>
            </a:extLst>
          </p:cNvPr>
          <p:cNvSpPr/>
          <p:nvPr/>
        </p:nvSpPr>
        <p:spPr>
          <a:xfrm>
            <a:off x="464820" y="2788920"/>
            <a:ext cx="3802380" cy="2171700"/>
          </a:xfrm>
          <a:prstGeom prst="downArrowCallout">
            <a:avLst>
              <a:gd name="adj1" fmla="val 12156"/>
              <a:gd name="adj2" fmla="val 15825"/>
              <a:gd name="adj3" fmla="val 15662"/>
              <a:gd name="adj4" fmla="val 7760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ADD15A-466B-4C26-9710-B7CB6094C203}"/>
              </a:ext>
            </a:extLst>
          </p:cNvPr>
          <p:cNvSpPr txBox="1"/>
          <p:nvPr/>
        </p:nvSpPr>
        <p:spPr>
          <a:xfrm>
            <a:off x="1805940" y="5119806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ctr">
              <a:defRPr>
                <a:latin typeface="+mj-lt"/>
              </a:defRPr>
            </a:lvl1pPr>
          </a:lstStyle>
          <a:p>
            <a:r>
              <a:rPr lang="es-MX" dirty="0"/>
              <a:t>FEATURES</a:t>
            </a:r>
            <a:endParaRPr lang="es-CO" dirty="0"/>
          </a:p>
        </p:txBody>
      </p:sp>
      <p:sp>
        <p:nvSpPr>
          <p:cNvPr id="13" name="Globo: flecha derecha 12">
            <a:extLst>
              <a:ext uri="{FF2B5EF4-FFF2-40B4-BE49-F238E27FC236}">
                <a16:creationId xmlns:a16="http://schemas.microsoft.com/office/drawing/2014/main" id="{4B9E0D23-DE88-41C4-A041-880DE7B9B73A}"/>
              </a:ext>
            </a:extLst>
          </p:cNvPr>
          <p:cNvSpPr/>
          <p:nvPr/>
        </p:nvSpPr>
        <p:spPr>
          <a:xfrm>
            <a:off x="4267200" y="3246120"/>
            <a:ext cx="1813560" cy="1234440"/>
          </a:xfrm>
          <a:prstGeom prst="rightArrowCallout">
            <a:avLst>
              <a:gd name="adj1" fmla="val 29082"/>
              <a:gd name="adj2" fmla="val 25000"/>
              <a:gd name="adj3" fmla="val 29082"/>
              <a:gd name="adj4" fmla="val 725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dk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AA1DED3-BE31-47B2-8B66-B36ACF21B5F1}"/>
              </a:ext>
            </a:extLst>
          </p:cNvPr>
          <p:cNvSpPr txBox="1"/>
          <p:nvPr/>
        </p:nvSpPr>
        <p:spPr>
          <a:xfrm>
            <a:off x="6050280" y="3672006"/>
            <a:ext cx="876300" cy="3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+mj-lt"/>
              </a:rPr>
              <a:t>LABELS</a:t>
            </a:r>
            <a:endParaRPr lang="es-CO" dirty="0">
              <a:latin typeface="+mj-lt"/>
            </a:endParaRPr>
          </a:p>
        </p:txBody>
      </p:sp>
      <p:sp>
        <p:nvSpPr>
          <p:cNvPr id="15" name="Globo: flecha derecha 14">
            <a:extLst>
              <a:ext uri="{FF2B5EF4-FFF2-40B4-BE49-F238E27FC236}">
                <a16:creationId xmlns:a16="http://schemas.microsoft.com/office/drawing/2014/main" id="{5521A050-485D-44C3-8668-90BD127A2FC7}"/>
              </a:ext>
            </a:extLst>
          </p:cNvPr>
          <p:cNvSpPr/>
          <p:nvPr/>
        </p:nvSpPr>
        <p:spPr>
          <a:xfrm>
            <a:off x="4267200" y="2788920"/>
            <a:ext cx="1813560" cy="457200"/>
          </a:xfrm>
          <a:prstGeom prst="rightArrowCallout">
            <a:avLst>
              <a:gd name="adj1" fmla="val 25000"/>
              <a:gd name="adj2" fmla="val 25000"/>
              <a:gd name="adj3" fmla="val 80000"/>
              <a:gd name="adj4" fmla="val 725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dk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560079-6171-4473-B70E-B1F49EF62015}"/>
              </a:ext>
            </a:extLst>
          </p:cNvPr>
          <p:cNvSpPr txBox="1"/>
          <p:nvPr/>
        </p:nvSpPr>
        <p:spPr>
          <a:xfrm>
            <a:off x="6008370" y="2855594"/>
            <a:ext cx="9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+mj-lt"/>
              </a:rPr>
              <a:t>TARGET</a:t>
            </a:r>
            <a:endParaRPr lang="es-CO" dirty="0">
              <a:latin typeface="+mj-lt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1AF4A556-3546-4BAD-9775-DBD2420CB6C9}"/>
              </a:ext>
            </a:extLst>
          </p:cNvPr>
          <p:cNvSpPr/>
          <p:nvPr/>
        </p:nvSpPr>
        <p:spPr>
          <a:xfrm>
            <a:off x="7389857" y="3576635"/>
            <a:ext cx="648020" cy="48006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43D1B59-8D6E-444E-B556-4E6D5ECB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92" y="3427945"/>
            <a:ext cx="790685" cy="46679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D9B3803-B4F0-401D-95E5-6F9C5F5CE64E}"/>
              </a:ext>
            </a:extLst>
          </p:cNvPr>
          <p:cNvSpPr txBox="1"/>
          <p:nvPr/>
        </p:nvSpPr>
        <p:spPr>
          <a:xfrm>
            <a:off x="8336280" y="4106346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+mj-lt"/>
              </a:rPr>
              <a:t>MODEL</a:t>
            </a:r>
            <a:endParaRPr lang="es-CO" dirty="0">
              <a:latin typeface="+mj-lt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C50CABB-FEAA-48DC-A921-810491636765}"/>
              </a:ext>
            </a:extLst>
          </p:cNvPr>
          <p:cNvSpPr/>
          <p:nvPr/>
        </p:nvSpPr>
        <p:spPr>
          <a:xfrm>
            <a:off x="8336280" y="3224926"/>
            <a:ext cx="1120140" cy="1325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Globo: flecha izquierda 20">
            <a:extLst>
              <a:ext uri="{FF2B5EF4-FFF2-40B4-BE49-F238E27FC236}">
                <a16:creationId xmlns:a16="http://schemas.microsoft.com/office/drawing/2014/main" id="{EA0E05A3-16C2-40DA-8626-770D05046B3E}"/>
              </a:ext>
            </a:extLst>
          </p:cNvPr>
          <p:cNvSpPr/>
          <p:nvPr/>
        </p:nvSpPr>
        <p:spPr>
          <a:xfrm>
            <a:off x="9616440" y="2492574"/>
            <a:ext cx="2308860" cy="2810946"/>
          </a:xfrm>
          <a:prstGeom prst="leftArrowCallout">
            <a:avLst>
              <a:gd name="adj1" fmla="val 15099"/>
              <a:gd name="adj2" fmla="val 14109"/>
              <a:gd name="adj3" fmla="val 15099"/>
              <a:gd name="adj4" fmla="val 738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tx1"/>
                </a:solidFill>
                <a:latin typeface="+mj-lt"/>
              </a:rPr>
              <a:t>Hiper-parámetros</a:t>
            </a:r>
            <a:endParaRPr lang="es-MX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MX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O" dirty="0">
                <a:solidFill>
                  <a:schemeClr val="tx1"/>
                </a:solidFill>
                <a:latin typeface="+mj-lt"/>
              </a:rPr>
              <a:t>Función de</a:t>
            </a:r>
          </a:p>
          <a:p>
            <a:pPr algn="ctr"/>
            <a:r>
              <a:rPr lang="es-CO" dirty="0">
                <a:solidFill>
                  <a:schemeClr val="tx1"/>
                </a:solidFill>
                <a:latin typeface="+mj-lt"/>
              </a:rPr>
              <a:t>perdida</a:t>
            </a:r>
          </a:p>
          <a:p>
            <a:pPr algn="ctr"/>
            <a:endParaRPr lang="es-CO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O" dirty="0">
                <a:solidFill>
                  <a:schemeClr val="tx1"/>
                </a:solidFill>
                <a:latin typeface="+mj-lt"/>
              </a:rPr>
              <a:t>Métricas de evaluación</a:t>
            </a:r>
          </a:p>
        </p:txBody>
      </p:sp>
    </p:spTree>
    <p:extLst>
      <p:ext uri="{BB962C8B-B14F-4D97-AF65-F5344CB8AC3E}">
        <p14:creationId xmlns:p14="http://schemas.microsoft.com/office/powerpoint/2010/main" val="15219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5" grpId="0" animBg="1"/>
      <p:bldP spid="16" grpId="0"/>
      <p:bldP spid="17" grpId="0" animBg="1"/>
      <p:bldP spid="19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3157E-9ABC-41A5-B5A3-C593A04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¿Función de perdida? ¿Descenso del gradiente?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1997D9-FDDE-47FB-AFC6-8F6254A5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53" y="1817226"/>
            <a:ext cx="4741664" cy="36761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9430D1-C949-4D6A-A5E7-93F54C12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76" y="4023913"/>
            <a:ext cx="547754" cy="890791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E9E261F-898E-48B3-953A-62D2B346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407"/>
            <a:ext cx="4941366" cy="4156179"/>
          </a:xfrm>
        </p:spPr>
        <p:txBody>
          <a:bodyPr/>
          <a:lstStyle/>
          <a:p>
            <a:r>
              <a:rPr lang="es-MX" dirty="0">
                <a:latin typeface="+mj-lt"/>
              </a:rPr>
              <a:t>Imaginemos que queremos subir una montaña, pero estamos a ciegas</a:t>
            </a:r>
          </a:p>
          <a:p>
            <a:r>
              <a:rPr lang="es-MX" dirty="0">
                <a:latin typeface="+mj-lt"/>
              </a:rPr>
              <a:t>Solo podemos sentir la inclinación del terreno bajo nuestros pies</a:t>
            </a:r>
          </a:p>
          <a:p>
            <a:r>
              <a:rPr lang="es-MX" dirty="0">
                <a:latin typeface="+mj-lt"/>
              </a:rPr>
              <a:t>Hacemos múltiples intentos para subir</a:t>
            </a:r>
            <a:endParaRPr lang="es-CO" dirty="0">
              <a:latin typeface="+mj-lt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711D110-E1A2-446F-BCB3-57E4B8744FEE}"/>
              </a:ext>
            </a:extLst>
          </p:cNvPr>
          <p:cNvSpPr/>
          <p:nvPr/>
        </p:nvSpPr>
        <p:spPr>
          <a:xfrm>
            <a:off x="5355277" y="5264745"/>
            <a:ext cx="799214" cy="578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Punto inicial</a:t>
            </a:r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E5601FE-7E9B-48F8-8A49-521F2E165A45}"/>
              </a:ext>
            </a:extLst>
          </p:cNvPr>
          <p:cNvSpPr/>
          <p:nvPr/>
        </p:nvSpPr>
        <p:spPr>
          <a:xfrm>
            <a:off x="7719057" y="1490045"/>
            <a:ext cx="1079574" cy="43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Objetivo</a:t>
            </a:r>
            <a:endParaRPr lang="es-CO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FC1F080E-9951-4E05-A6E2-802871751100}"/>
              </a:ext>
            </a:extLst>
          </p:cNvPr>
          <p:cNvSpPr/>
          <p:nvPr/>
        </p:nvSpPr>
        <p:spPr>
          <a:xfrm>
            <a:off x="6141717" y="2872740"/>
            <a:ext cx="2125980" cy="2103120"/>
          </a:xfrm>
          <a:custGeom>
            <a:avLst/>
            <a:gdLst>
              <a:gd name="connsiteX0" fmla="*/ 0 w 2125980"/>
              <a:gd name="connsiteY0" fmla="*/ 2103120 h 2103120"/>
              <a:gd name="connsiteX1" fmla="*/ 91440 w 2125980"/>
              <a:gd name="connsiteY1" fmla="*/ 1988820 h 2103120"/>
              <a:gd name="connsiteX2" fmla="*/ 251460 w 2125980"/>
              <a:gd name="connsiteY2" fmla="*/ 1920240 h 2103120"/>
              <a:gd name="connsiteX3" fmla="*/ 411480 w 2125980"/>
              <a:gd name="connsiteY3" fmla="*/ 1714500 h 2103120"/>
              <a:gd name="connsiteX4" fmla="*/ 457200 w 2125980"/>
              <a:gd name="connsiteY4" fmla="*/ 1645920 h 2103120"/>
              <a:gd name="connsiteX5" fmla="*/ 548640 w 2125980"/>
              <a:gd name="connsiteY5" fmla="*/ 1577340 h 2103120"/>
              <a:gd name="connsiteX6" fmla="*/ 640080 w 2125980"/>
              <a:gd name="connsiteY6" fmla="*/ 1440180 h 2103120"/>
              <a:gd name="connsiteX7" fmla="*/ 731520 w 2125980"/>
              <a:gd name="connsiteY7" fmla="*/ 1463040 h 2103120"/>
              <a:gd name="connsiteX8" fmla="*/ 822960 w 2125980"/>
              <a:gd name="connsiteY8" fmla="*/ 1531620 h 2103120"/>
              <a:gd name="connsiteX9" fmla="*/ 1028700 w 2125980"/>
              <a:gd name="connsiteY9" fmla="*/ 1508760 h 2103120"/>
              <a:gd name="connsiteX10" fmla="*/ 1143000 w 2125980"/>
              <a:gd name="connsiteY10" fmla="*/ 1463040 h 2103120"/>
              <a:gd name="connsiteX11" fmla="*/ 1417320 w 2125980"/>
              <a:gd name="connsiteY11" fmla="*/ 1280160 h 2103120"/>
              <a:gd name="connsiteX12" fmla="*/ 1440180 w 2125980"/>
              <a:gd name="connsiteY12" fmla="*/ 868680 h 2103120"/>
              <a:gd name="connsiteX13" fmla="*/ 1485900 w 2125980"/>
              <a:gd name="connsiteY13" fmla="*/ 777240 h 2103120"/>
              <a:gd name="connsiteX14" fmla="*/ 1600200 w 2125980"/>
              <a:gd name="connsiteY14" fmla="*/ 708660 h 2103120"/>
              <a:gd name="connsiteX15" fmla="*/ 2057400 w 2125980"/>
              <a:gd name="connsiteY15" fmla="*/ 708660 h 2103120"/>
              <a:gd name="connsiteX16" fmla="*/ 2125980 w 2125980"/>
              <a:gd name="connsiteY16" fmla="*/ 640080 h 2103120"/>
              <a:gd name="connsiteX17" fmla="*/ 2057400 w 2125980"/>
              <a:gd name="connsiteY17" fmla="*/ 480060 h 2103120"/>
              <a:gd name="connsiteX18" fmla="*/ 1988820 w 2125980"/>
              <a:gd name="connsiteY18" fmla="*/ 388620 h 2103120"/>
              <a:gd name="connsiteX19" fmla="*/ 1965960 w 2125980"/>
              <a:gd name="connsiteY19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25980" h="2103120">
                <a:moveTo>
                  <a:pt x="0" y="2103120"/>
                </a:moveTo>
                <a:cubicBezTo>
                  <a:pt x="30480" y="2065020"/>
                  <a:pt x="54720" y="2020950"/>
                  <a:pt x="91440" y="1988820"/>
                </a:cubicBezTo>
                <a:cubicBezTo>
                  <a:pt x="126207" y="1958399"/>
                  <a:pt x="205865" y="1935438"/>
                  <a:pt x="251460" y="1920240"/>
                </a:cubicBezTo>
                <a:cubicBezTo>
                  <a:pt x="482569" y="1573577"/>
                  <a:pt x="232422" y="1929369"/>
                  <a:pt x="411480" y="1714500"/>
                </a:cubicBezTo>
                <a:cubicBezTo>
                  <a:pt x="429069" y="1693394"/>
                  <a:pt x="437773" y="1665347"/>
                  <a:pt x="457200" y="1645920"/>
                </a:cubicBezTo>
                <a:cubicBezTo>
                  <a:pt x="484141" y="1618979"/>
                  <a:pt x="518160" y="1600200"/>
                  <a:pt x="548640" y="1577340"/>
                </a:cubicBezTo>
                <a:cubicBezTo>
                  <a:pt x="564929" y="1528472"/>
                  <a:pt x="576992" y="1458205"/>
                  <a:pt x="640080" y="1440180"/>
                </a:cubicBezTo>
                <a:cubicBezTo>
                  <a:pt x="670289" y="1431549"/>
                  <a:pt x="701040" y="1455420"/>
                  <a:pt x="731520" y="1463040"/>
                </a:cubicBezTo>
                <a:cubicBezTo>
                  <a:pt x="762000" y="1485900"/>
                  <a:pt x="785303" y="1525827"/>
                  <a:pt x="822960" y="1531620"/>
                </a:cubicBezTo>
                <a:cubicBezTo>
                  <a:pt x="891160" y="1542112"/>
                  <a:pt x="961230" y="1523218"/>
                  <a:pt x="1028700" y="1508760"/>
                </a:cubicBezTo>
                <a:cubicBezTo>
                  <a:pt x="1068824" y="1500162"/>
                  <a:pt x="1106870" y="1482495"/>
                  <a:pt x="1143000" y="1463040"/>
                </a:cubicBezTo>
                <a:cubicBezTo>
                  <a:pt x="1270157" y="1394571"/>
                  <a:pt x="1315027" y="1356880"/>
                  <a:pt x="1417320" y="1280160"/>
                </a:cubicBezTo>
                <a:cubicBezTo>
                  <a:pt x="1424940" y="1143000"/>
                  <a:pt x="1421619" y="1004792"/>
                  <a:pt x="1440180" y="868680"/>
                </a:cubicBezTo>
                <a:cubicBezTo>
                  <a:pt x="1444784" y="834915"/>
                  <a:pt x="1461803" y="801337"/>
                  <a:pt x="1485900" y="777240"/>
                </a:cubicBezTo>
                <a:cubicBezTo>
                  <a:pt x="1517318" y="745822"/>
                  <a:pt x="1562100" y="731520"/>
                  <a:pt x="1600200" y="708660"/>
                </a:cubicBezTo>
                <a:cubicBezTo>
                  <a:pt x="1735481" y="720958"/>
                  <a:pt x="1919595" y="754595"/>
                  <a:pt x="2057400" y="708660"/>
                </a:cubicBezTo>
                <a:cubicBezTo>
                  <a:pt x="2088070" y="698437"/>
                  <a:pt x="2103120" y="662940"/>
                  <a:pt x="2125980" y="640080"/>
                </a:cubicBezTo>
                <a:cubicBezTo>
                  <a:pt x="2103758" y="573413"/>
                  <a:pt x="2097755" y="544627"/>
                  <a:pt x="2057400" y="480060"/>
                </a:cubicBezTo>
                <a:cubicBezTo>
                  <a:pt x="2037207" y="447751"/>
                  <a:pt x="2011680" y="419100"/>
                  <a:pt x="1988820" y="388620"/>
                </a:cubicBezTo>
                <a:cubicBezTo>
                  <a:pt x="1948027" y="184656"/>
                  <a:pt x="1965960" y="313175"/>
                  <a:pt x="196596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CF44D88-1180-4F57-9AB1-4774A2C073E0}"/>
              </a:ext>
            </a:extLst>
          </p:cNvPr>
          <p:cNvSpPr/>
          <p:nvPr/>
        </p:nvSpPr>
        <p:spPr>
          <a:xfrm>
            <a:off x="6095997" y="3672840"/>
            <a:ext cx="822960" cy="1371600"/>
          </a:xfrm>
          <a:custGeom>
            <a:avLst/>
            <a:gdLst>
              <a:gd name="connsiteX0" fmla="*/ 0 w 822960"/>
              <a:gd name="connsiteY0" fmla="*/ 1371600 h 1371600"/>
              <a:gd name="connsiteX1" fmla="*/ 525780 w 822960"/>
              <a:gd name="connsiteY1" fmla="*/ 1348740 h 1371600"/>
              <a:gd name="connsiteX2" fmla="*/ 571500 w 822960"/>
              <a:gd name="connsiteY2" fmla="*/ 1280160 h 1371600"/>
              <a:gd name="connsiteX3" fmla="*/ 617220 w 822960"/>
              <a:gd name="connsiteY3" fmla="*/ 1120140 h 1371600"/>
              <a:gd name="connsiteX4" fmla="*/ 594360 w 822960"/>
              <a:gd name="connsiteY4" fmla="*/ 960120 h 1371600"/>
              <a:gd name="connsiteX5" fmla="*/ 502920 w 822960"/>
              <a:gd name="connsiteY5" fmla="*/ 800100 h 1371600"/>
              <a:gd name="connsiteX6" fmla="*/ 434340 w 822960"/>
              <a:gd name="connsiteY6" fmla="*/ 640080 h 1371600"/>
              <a:gd name="connsiteX7" fmla="*/ 457200 w 822960"/>
              <a:gd name="connsiteY7" fmla="*/ 571500 h 1371600"/>
              <a:gd name="connsiteX8" fmla="*/ 617220 w 822960"/>
              <a:gd name="connsiteY8" fmla="*/ 525780 h 1371600"/>
              <a:gd name="connsiteX9" fmla="*/ 731520 w 822960"/>
              <a:gd name="connsiteY9" fmla="*/ 297180 h 1371600"/>
              <a:gd name="connsiteX10" fmla="*/ 777240 w 822960"/>
              <a:gd name="connsiteY10" fmla="*/ 68580 h 1371600"/>
              <a:gd name="connsiteX11" fmla="*/ 822960 w 822960"/>
              <a:gd name="connsiteY11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2960" h="1371600">
                <a:moveTo>
                  <a:pt x="0" y="1371600"/>
                </a:moveTo>
                <a:cubicBezTo>
                  <a:pt x="175260" y="1363980"/>
                  <a:pt x="352558" y="1376456"/>
                  <a:pt x="525780" y="1348740"/>
                </a:cubicBezTo>
                <a:cubicBezTo>
                  <a:pt x="552909" y="1344399"/>
                  <a:pt x="559213" y="1304734"/>
                  <a:pt x="571500" y="1280160"/>
                </a:cubicBezTo>
                <a:cubicBezTo>
                  <a:pt x="587898" y="1247365"/>
                  <a:pt x="609896" y="1149438"/>
                  <a:pt x="617220" y="1120140"/>
                </a:cubicBezTo>
                <a:cubicBezTo>
                  <a:pt x="609600" y="1066800"/>
                  <a:pt x="608537" y="1012103"/>
                  <a:pt x="594360" y="960120"/>
                </a:cubicBezTo>
                <a:cubicBezTo>
                  <a:pt x="576339" y="894043"/>
                  <a:pt x="535305" y="856774"/>
                  <a:pt x="502920" y="800100"/>
                </a:cubicBezTo>
                <a:cubicBezTo>
                  <a:pt x="457723" y="721005"/>
                  <a:pt x="459987" y="717020"/>
                  <a:pt x="434340" y="640080"/>
                </a:cubicBezTo>
                <a:cubicBezTo>
                  <a:pt x="441960" y="617220"/>
                  <a:pt x="440161" y="588539"/>
                  <a:pt x="457200" y="571500"/>
                </a:cubicBezTo>
                <a:cubicBezTo>
                  <a:pt x="468132" y="560568"/>
                  <a:pt x="616429" y="525978"/>
                  <a:pt x="617220" y="525780"/>
                </a:cubicBezTo>
                <a:cubicBezTo>
                  <a:pt x="745719" y="397281"/>
                  <a:pt x="696966" y="481466"/>
                  <a:pt x="731520" y="297180"/>
                </a:cubicBezTo>
                <a:cubicBezTo>
                  <a:pt x="745841" y="220802"/>
                  <a:pt x="734135" y="133238"/>
                  <a:pt x="777240" y="68580"/>
                </a:cubicBezTo>
                <a:lnTo>
                  <a:pt x="822960" y="0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F7553700-C01D-4275-87A9-0232107260D7}"/>
              </a:ext>
            </a:extLst>
          </p:cNvPr>
          <p:cNvSpPr/>
          <p:nvPr/>
        </p:nvSpPr>
        <p:spPr>
          <a:xfrm>
            <a:off x="6073137" y="2780930"/>
            <a:ext cx="3291840" cy="2286370"/>
          </a:xfrm>
          <a:custGeom>
            <a:avLst/>
            <a:gdLst>
              <a:gd name="connsiteX0" fmla="*/ 0 w 3291840"/>
              <a:gd name="connsiteY0" fmla="*/ 2286370 h 2286370"/>
              <a:gd name="connsiteX1" fmla="*/ 548640 w 3291840"/>
              <a:gd name="connsiteY1" fmla="*/ 2126350 h 2286370"/>
              <a:gd name="connsiteX2" fmla="*/ 777240 w 3291840"/>
              <a:gd name="connsiteY2" fmla="*/ 2080630 h 2286370"/>
              <a:gd name="connsiteX3" fmla="*/ 960120 w 3291840"/>
              <a:gd name="connsiteY3" fmla="*/ 2034910 h 2286370"/>
              <a:gd name="connsiteX4" fmla="*/ 1188720 w 3291840"/>
              <a:gd name="connsiteY4" fmla="*/ 1966330 h 2286370"/>
              <a:gd name="connsiteX5" fmla="*/ 1417320 w 3291840"/>
              <a:gd name="connsiteY5" fmla="*/ 1943470 h 2286370"/>
              <a:gd name="connsiteX6" fmla="*/ 1577340 w 3291840"/>
              <a:gd name="connsiteY6" fmla="*/ 1874890 h 2286370"/>
              <a:gd name="connsiteX7" fmla="*/ 1760220 w 3291840"/>
              <a:gd name="connsiteY7" fmla="*/ 1852030 h 2286370"/>
              <a:gd name="connsiteX8" fmla="*/ 2788920 w 3291840"/>
              <a:gd name="connsiteY8" fmla="*/ 1829170 h 2286370"/>
              <a:gd name="connsiteX9" fmla="*/ 2788920 w 3291840"/>
              <a:gd name="connsiteY9" fmla="*/ 1394830 h 2286370"/>
              <a:gd name="connsiteX10" fmla="*/ 2994660 w 3291840"/>
              <a:gd name="connsiteY10" fmla="*/ 1349110 h 2286370"/>
              <a:gd name="connsiteX11" fmla="*/ 3177540 w 3291840"/>
              <a:gd name="connsiteY11" fmla="*/ 1280530 h 2286370"/>
              <a:gd name="connsiteX12" fmla="*/ 3223260 w 3291840"/>
              <a:gd name="connsiteY12" fmla="*/ 1166230 h 2286370"/>
              <a:gd name="connsiteX13" fmla="*/ 3268980 w 3291840"/>
              <a:gd name="connsiteY13" fmla="*/ 1097650 h 2286370"/>
              <a:gd name="connsiteX14" fmla="*/ 3291840 w 3291840"/>
              <a:gd name="connsiteY14" fmla="*/ 1006210 h 2286370"/>
              <a:gd name="connsiteX15" fmla="*/ 3154680 w 3291840"/>
              <a:gd name="connsiteY15" fmla="*/ 846190 h 2286370"/>
              <a:gd name="connsiteX16" fmla="*/ 3063240 w 3291840"/>
              <a:gd name="connsiteY16" fmla="*/ 869050 h 2286370"/>
              <a:gd name="connsiteX17" fmla="*/ 3040380 w 3291840"/>
              <a:gd name="connsiteY17" fmla="*/ 960490 h 2286370"/>
              <a:gd name="connsiteX18" fmla="*/ 2834640 w 3291840"/>
              <a:gd name="connsiteY18" fmla="*/ 1051930 h 2286370"/>
              <a:gd name="connsiteX19" fmla="*/ 2766060 w 3291840"/>
              <a:gd name="connsiteY19" fmla="*/ 1074790 h 2286370"/>
              <a:gd name="connsiteX20" fmla="*/ 2697480 w 3291840"/>
              <a:gd name="connsiteY20" fmla="*/ 937630 h 2286370"/>
              <a:gd name="connsiteX21" fmla="*/ 2674620 w 3291840"/>
              <a:gd name="connsiteY21" fmla="*/ 869050 h 2286370"/>
              <a:gd name="connsiteX22" fmla="*/ 2583180 w 3291840"/>
              <a:gd name="connsiteY22" fmla="*/ 846190 h 2286370"/>
              <a:gd name="connsiteX23" fmla="*/ 2354580 w 3291840"/>
              <a:gd name="connsiteY23" fmla="*/ 663310 h 2286370"/>
              <a:gd name="connsiteX24" fmla="*/ 2308860 w 3291840"/>
              <a:gd name="connsiteY24" fmla="*/ 571870 h 2286370"/>
              <a:gd name="connsiteX25" fmla="*/ 2331720 w 3291840"/>
              <a:gd name="connsiteY25" fmla="*/ 388990 h 2286370"/>
              <a:gd name="connsiteX26" fmla="*/ 2263140 w 3291840"/>
              <a:gd name="connsiteY26" fmla="*/ 274690 h 2286370"/>
              <a:gd name="connsiteX27" fmla="*/ 2125980 w 3291840"/>
              <a:gd name="connsiteY27" fmla="*/ 137530 h 2286370"/>
              <a:gd name="connsiteX28" fmla="*/ 2034540 w 3291840"/>
              <a:gd name="connsiteY28" fmla="*/ 370 h 228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91840" h="2286370">
                <a:moveTo>
                  <a:pt x="0" y="2286370"/>
                </a:moveTo>
                <a:cubicBezTo>
                  <a:pt x="220533" y="2212859"/>
                  <a:pt x="243363" y="2202669"/>
                  <a:pt x="548640" y="2126350"/>
                </a:cubicBezTo>
                <a:cubicBezTo>
                  <a:pt x="624029" y="2107503"/>
                  <a:pt x="701381" y="2097487"/>
                  <a:pt x="777240" y="2080630"/>
                </a:cubicBezTo>
                <a:cubicBezTo>
                  <a:pt x="838580" y="2066999"/>
                  <a:pt x="899702" y="2052172"/>
                  <a:pt x="960120" y="2034910"/>
                </a:cubicBezTo>
                <a:cubicBezTo>
                  <a:pt x="1023756" y="2016728"/>
                  <a:pt x="1117889" y="1976449"/>
                  <a:pt x="1188720" y="1966330"/>
                </a:cubicBezTo>
                <a:cubicBezTo>
                  <a:pt x="1264530" y="1955500"/>
                  <a:pt x="1341120" y="1951090"/>
                  <a:pt x="1417320" y="1943470"/>
                </a:cubicBezTo>
                <a:cubicBezTo>
                  <a:pt x="1470660" y="1920610"/>
                  <a:pt x="1521267" y="1889843"/>
                  <a:pt x="1577340" y="1874890"/>
                </a:cubicBezTo>
                <a:cubicBezTo>
                  <a:pt x="1636700" y="1859061"/>
                  <a:pt x="1698829" y="1854347"/>
                  <a:pt x="1760220" y="1852030"/>
                </a:cubicBezTo>
                <a:cubicBezTo>
                  <a:pt x="2102961" y="1839096"/>
                  <a:pt x="2446020" y="1836790"/>
                  <a:pt x="2788920" y="1829170"/>
                </a:cubicBezTo>
                <a:cubicBezTo>
                  <a:pt x="2787110" y="1809260"/>
                  <a:pt x="2736196" y="1447554"/>
                  <a:pt x="2788920" y="1394830"/>
                </a:cubicBezTo>
                <a:cubicBezTo>
                  <a:pt x="2838596" y="1345154"/>
                  <a:pt x="2926206" y="1364907"/>
                  <a:pt x="2994660" y="1349110"/>
                </a:cubicBezTo>
                <a:cubicBezTo>
                  <a:pt x="3110267" y="1322431"/>
                  <a:pt x="3067645" y="1335478"/>
                  <a:pt x="3177540" y="1280530"/>
                </a:cubicBezTo>
                <a:cubicBezTo>
                  <a:pt x="3192780" y="1242430"/>
                  <a:pt x="3204909" y="1202933"/>
                  <a:pt x="3223260" y="1166230"/>
                </a:cubicBezTo>
                <a:cubicBezTo>
                  <a:pt x="3235547" y="1141656"/>
                  <a:pt x="3258157" y="1122903"/>
                  <a:pt x="3268980" y="1097650"/>
                </a:cubicBezTo>
                <a:cubicBezTo>
                  <a:pt x="3281356" y="1068772"/>
                  <a:pt x="3284220" y="1036690"/>
                  <a:pt x="3291840" y="1006210"/>
                </a:cubicBezTo>
                <a:cubicBezTo>
                  <a:pt x="3257828" y="921179"/>
                  <a:pt x="3262590" y="859679"/>
                  <a:pt x="3154680" y="846190"/>
                </a:cubicBezTo>
                <a:cubicBezTo>
                  <a:pt x="3123505" y="842293"/>
                  <a:pt x="3093720" y="861430"/>
                  <a:pt x="3063240" y="869050"/>
                </a:cubicBezTo>
                <a:cubicBezTo>
                  <a:pt x="3055620" y="899530"/>
                  <a:pt x="3057808" y="934349"/>
                  <a:pt x="3040380" y="960490"/>
                </a:cubicBezTo>
                <a:cubicBezTo>
                  <a:pt x="3009329" y="1007067"/>
                  <a:pt x="2861696" y="1042911"/>
                  <a:pt x="2834640" y="1051930"/>
                </a:cubicBezTo>
                <a:lnTo>
                  <a:pt x="2766060" y="1074790"/>
                </a:lnTo>
                <a:cubicBezTo>
                  <a:pt x="2708601" y="902412"/>
                  <a:pt x="2786110" y="1114889"/>
                  <a:pt x="2697480" y="937630"/>
                </a:cubicBezTo>
                <a:cubicBezTo>
                  <a:pt x="2686704" y="916077"/>
                  <a:pt x="2693436" y="884103"/>
                  <a:pt x="2674620" y="869050"/>
                </a:cubicBezTo>
                <a:cubicBezTo>
                  <a:pt x="2650087" y="849423"/>
                  <a:pt x="2613660" y="853810"/>
                  <a:pt x="2583180" y="846190"/>
                </a:cubicBezTo>
                <a:cubicBezTo>
                  <a:pt x="2526997" y="804053"/>
                  <a:pt x="2391564" y="704917"/>
                  <a:pt x="2354580" y="663310"/>
                </a:cubicBezTo>
                <a:cubicBezTo>
                  <a:pt x="2331940" y="637840"/>
                  <a:pt x="2324100" y="602350"/>
                  <a:pt x="2308860" y="571870"/>
                </a:cubicBezTo>
                <a:cubicBezTo>
                  <a:pt x="2316480" y="510910"/>
                  <a:pt x="2341062" y="449710"/>
                  <a:pt x="2331720" y="388990"/>
                </a:cubicBezTo>
                <a:cubicBezTo>
                  <a:pt x="2324964" y="345075"/>
                  <a:pt x="2286689" y="312368"/>
                  <a:pt x="2263140" y="274690"/>
                </a:cubicBezTo>
                <a:cubicBezTo>
                  <a:pt x="2204151" y="180308"/>
                  <a:pt x="2228492" y="214414"/>
                  <a:pt x="2125980" y="137530"/>
                </a:cubicBezTo>
                <a:cubicBezTo>
                  <a:pt x="2075441" y="-14088"/>
                  <a:pt x="2128453" y="370"/>
                  <a:pt x="2034540" y="370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1652008-8106-4582-AB29-B70B99A543AB}"/>
              </a:ext>
            </a:extLst>
          </p:cNvPr>
          <p:cNvSpPr/>
          <p:nvPr/>
        </p:nvSpPr>
        <p:spPr>
          <a:xfrm>
            <a:off x="7909560" y="6072465"/>
            <a:ext cx="4042171" cy="5786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Cualquier ayuda para subir es buena</a:t>
            </a:r>
          </a:p>
          <a:p>
            <a:pPr algn="ctr"/>
            <a:r>
              <a:rPr lang="es-MX" dirty="0"/>
              <a:t>-- Normalización de variables --</a:t>
            </a:r>
            <a:endParaRPr lang="es-CO" dirty="0"/>
          </a:p>
        </p:txBody>
      </p:sp>
      <p:sp>
        <p:nvSpPr>
          <p:cNvPr id="3" name="Flecha: arriba y abajo 2">
            <a:extLst>
              <a:ext uri="{FF2B5EF4-FFF2-40B4-BE49-F238E27FC236}">
                <a16:creationId xmlns:a16="http://schemas.microsoft.com/office/drawing/2014/main" id="{4F246043-A29C-474E-8D92-E0321660A423}"/>
              </a:ext>
            </a:extLst>
          </p:cNvPr>
          <p:cNvSpPr/>
          <p:nvPr/>
        </p:nvSpPr>
        <p:spPr>
          <a:xfrm>
            <a:off x="10522076" y="2772466"/>
            <a:ext cx="145921" cy="2366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2890DD8B-EE6F-448C-AD89-D22ECE9BA6CF}"/>
              </a:ext>
            </a:extLst>
          </p:cNvPr>
          <p:cNvSpPr txBox="1">
            <a:spLocks/>
          </p:cNvSpPr>
          <p:nvPr/>
        </p:nvSpPr>
        <p:spPr>
          <a:xfrm>
            <a:off x="10684819" y="3705739"/>
            <a:ext cx="1047527" cy="50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latin typeface="+mj-lt"/>
              </a:rPr>
              <a:t>¿Qué tan alto estoy?</a:t>
            </a:r>
            <a:endParaRPr lang="es-CO" sz="1400" dirty="0">
              <a:latin typeface="+mj-lt"/>
            </a:endParaRP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0F3A0F1B-0E08-4B9A-AEDF-8D80A20CE01D}"/>
              </a:ext>
            </a:extLst>
          </p:cNvPr>
          <p:cNvSpPr/>
          <p:nvPr/>
        </p:nvSpPr>
        <p:spPr>
          <a:xfrm>
            <a:off x="11035015" y="2329722"/>
            <a:ext cx="347133" cy="132556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D2A34F9-018E-4E1C-8201-ECC9D92F4084}"/>
              </a:ext>
            </a:extLst>
          </p:cNvPr>
          <p:cNvSpPr txBox="1">
            <a:spLocks/>
          </p:cNvSpPr>
          <p:nvPr/>
        </p:nvSpPr>
        <p:spPr>
          <a:xfrm>
            <a:off x="10730316" y="1839098"/>
            <a:ext cx="956530" cy="4021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latin typeface="+mj-lt"/>
              </a:rPr>
              <a:t>Función de costo/perdida</a:t>
            </a:r>
            <a:endParaRPr lang="es-CO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2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3" grpId="0" animBg="1"/>
      <p:bldP spid="13" grpId="0"/>
      <p:bldP spid="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2A8FF-EDFC-404B-9794-CAA6DCBF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Flujo de trabajo en Aprendizaje Supervisado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F85E0EF-2C2D-483E-92E5-84DC3A261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344669"/>
              </p:ext>
            </p:extLst>
          </p:nvPr>
        </p:nvGraphicFramePr>
        <p:xfrm>
          <a:off x="838200" y="1874520"/>
          <a:ext cx="10515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310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Psimetría">
  <a:themeElements>
    <a:clrScheme name="Personalizado 1">
      <a:dk1>
        <a:srgbClr val="172637"/>
      </a:dk1>
      <a:lt1>
        <a:sysClr val="window" lastClr="FFFFFF"/>
      </a:lt1>
      <a:dk2>
        <a:srgbClr val="172637"/>
      </a:dk2>
      <a:lt2>
        <a:srgbClr val="E8E8E8"/>
      </a:lt2>
      <a:accent1>
        <a:srgbClr val="158DD5"/>
      </a:accent1>
      <a:accent2>
        <a:srgbClr val="172637"/>
      </a:accent2>
      <a:accent3>
        <a:srgbClr val="061E60"/>
      </a:accent3>
      <a:accent4>
        <a:srgbClr val="12B9E8"/>
      </a:accent4>
      <a:accent5>
        <a:srgbClr val="17629A"/>
      </a:accent5>
      <a:accent6>
        <a:srgbClr val="FFFFFF"/>
      </a:accent6>
      <a:hlink>
        <a:srgbClr val="467886"/>
      </a:hlink>
      <a:folHlink>
        <a:srgbClr val="96607D"/>
      </a:folHlink>
    </a:clrScheme>
    <a:fontScheme name="Personalizado 1">
      <a:majorFont>
        <a:latin typeface="Questrial"/>
        <a:ea typeface=""/>
        <a:cs typeface=""/>
      </a:majorFont>
      <a:minorFont>
        <a:latin typeface="Quest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560CF03C-EEBB-47A6-BF92-57707816D1A7}" vid="{1328C98E-3F35-4E16-AB6F-5F62253D8EF3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1870</Words>
  <Application>Microsoft Office PowerPoint</Application>
  <PresentationFormat>Panorámica</PresentationFormat>
  <Paragraphs>365</Paragraphs>
  <Slides>39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Questrial</vt:lpstr>
      <vt:lpstr>Tema de Office</vt:lpstr>
      <vt:lpstr>Tema de Psimetría</vt:lpstr>
      <vt:lpstr>Introducción al Aprendizaje de Maquina</vt:lpstr>
      <vt:lpstr>Programación tradicional - Software 1.0</vt:lpstr>
      <vt:lpstr>Programación tradicional - Software 1.0</vt:lpstr>
      <vt:lpstr>Software 2.0</vt:lpstr>
      <vt:lpstr>Software 2.0</vt:lpstr>
      <vt:lpstr>Algunas Nociones importantes</vt:lpstr>
      <vt:lpstr>Presentación de PowerPoint</vt:lpstr>
      <vt:lpstr>¿Función de perdida? ¿Descenso del gradiente?</vt:lpstr>
      <vt:lpstr>Flujo de trabajo en Aprendizaje Supervisado</vt:lpstr>
      <vt:lpstr>Selección de los datos</vt:lpstr>
      <vt:lpstr>Compromiso entre sesgo y varianza</vt:lpstr>
      <vt:lpstr>Regularización</vt:lpstr>
      <vt:lpstr>Principio de Parsimonia – Navaja de Occham</vt:lpstr>
      <vt:lpstr>Regresión Lineal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Regresión logística</vt:lpstr>
      <vt:lpstr>¿Es posible resolver todos los problemas con la regresión lineal? ¿Es conveniente?</vt:lpstr>
      <vt:lpstr>Evaluación de modelos</vt:lpstr>
      <vt:lpstr>Presentación de PowerPoint</vt:lpstr>
      <vt:lpstr>Exactitud (Accuracy)</vt:lpstr>
      <vt:lpstr>Precisión (Precision)</vt:lpstr>
      <vt:lpstr>Sensibilidad (Recall)</vt:lpstr>
      <vt:lpstr>F1 Score</vt:lpstr>
      <vt:lpstr>Matriz de confusión</vt:lpstr>
      <vt:lpstr>Otros modelos supervisados</vt:lpstr>
      <vt:lpstr>K-Nearest Neighbors (KNN)</vt:lpstr>
      <vt:lpstr>K-Nearest Neighbors (KNN)</vt:lpstr>
      <vt:lpstr>Redes neuronales</vt:lpstr>
      <vt:lpstr>Árboles de decisión</vt:lpstr>
      <vt:lpstr>Modelos de ensamble</vt:lpstr>
      <vt:lpstr>Modelos de ensamble (Bagging)</vt:lpstr>
      <vt:lpstr>Modelos de ensamble (Boosting)</vt:lpstr>
      <vt:lpstr>Modelos de ensamble (Staking)</vt:lpstr>
      <vt:lpstr>Random Forest</vt:lpstr>
      <vt:lpstr>Otros modelos de ensambles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de Maquina y Tipos de Aprendizaje</dc:title>
  <dc:creator>Jorge</dc:creator>
  <cp:lastModifiedBy>Jorge</cp:lastModifiedBy>
  <cp:revision>62</cp:revision>
  <dcterms:created xsi:type="dcterms:W3CDTF">2024-10-15T15:21:30Z</dcterms:created>
  <dcterms:modified xsi:type="dcterms:W3CDTF">2024-10-29T13:58:50Z</dcterms:modified>
</cp:coreProperties>
</file>